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18.xml.rels" ContentType="application/vnd.openxmlformats-package.relationships+xml"/>
  <Override PartName="/ppt/notesSlides/_rels/notesSlide31.xml.rels" ContentType="application/vnd.openxmlformats-package.relationships+xml"/>
  <Override PartName="/ppt/notesSlides/notesSlide18.xml" ContentType="application/vnd.openxmlformats-officedocument.presentationml.notesSlide+xml"/>
  <Override PartName="/ppt/notesSlides/notesSlide31.xml" ContentType="application/vnd.openxmlformats-officedocument.presentationml.notesSlid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media/image1.png" ContentType="image/png"/>
  <Override PartName="/ppt/media/image38.png" ContentType="image/png"/>
  <Override PartName="/ppt/media/image2.jpeg" ContentType="image/jpeg"/>
  <Override PartName="/ppt/media/image23.jpeg" ContentType="image/jpeg"/>
  <Override PartName="/ppt/media/image8.png" ContentType="image/png"/>
  <Override PartName="/ppt/media/image3.jpeg" ContentType="image/jpeg"/>
  <Override PartName="/ppt/media/image4.png" ContentType="image/png"/>
  <Override PartName="/ppt/media/image7.png" ContentType="image/png"/>
  <Override PartName="/ppt/media/image5.jpeg" ContentType="image/jpeg"/>
  <Override PartName="/ppt/media/image11.png" ContentType="image/png"/>
  <Override PartName="/ppt/media/image6.png" ContentType="image/png"/>
  <Override PartName="/ppt/media/image34.jpeg" ContentType="image/jpeg"/>
  <Override PartName="/ppt/media/image9.png" ContentType="image/png"/>
  <Override PartName="/ppt/media/image10.png" ContentType="image/png"/>
  <Override PartName="/ppt/media/image29.jpeg" ContentType="image/jpeg"/>
  <Override PartName="/ppt/media/image12.png" ContentType="image/png"/>
  <Override PartName="/ppt/media/image18.jpeg" ContentType="image/jpeg"/>
  <Override PartName="/ppt/media/image13.png" ContentType="image/png"/>
  <Override PartName="/ppt/media/image14.png" ContentType="image/png"/>
  <Override PartName="/ppt/media/image15.png" ContentType="image/png"/>
  <Override PartName="/ppt/media/image35.jpeg" ContentType="image/jpeg"/>
  <Override PartName="/ppt/media/image16.jpeg" ContentType="image/jpeg"/>
  <Override PartName="/ppt/media/image17.png" ContentType="image/png"/>
  <Override PartName="/ppt/media/image19.png" ContentType="image/png"/>
  <Override PartName="/ppt/media/image20.png" ContentType="image/png"/>
  <Override PartName="/ppt/media/image21.png" ContentType="image/png"/>
  <Override PartName="/ppt/media/image22.png" ContentType="image/pn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30.png" ContentType="image/png"/>
  <Override PartName="/ppt/media/image31.png" ContentType="image/png"/>
  <Override PartName="/ppt/media/image32.jpeg" ContentType="image/jpeg"/>
  <Override PartName="/ppt/media/image33.jpeg" ContentType="image/jpeg"/>
  <Override PartName="/ppt/media/image36.png" ContentType="image/png"/>
  <Override PartName="/ppt/media/image37.png" ContentType="image/png"/>
  <Override PartName="/ppt/media/image39.png" ContentType="image/png"/>
  <Override PartName="/ppt/media/image40.png" ContentType="image/png"/>
  <Override PartName="/ppt/media/image41.png" ContentType="image/pn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6858000"/>
  <p:notesSz cx="6797675" cy="9928225"/>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pl-PL" sz="4400" spc="-1" strike="noStrike">
                <a:latin typeface="Arial"/>
              </a:rPr>
              <a:t>Kliknij, aby przesunąć slajd</a:t>
            </a:r>
            <a:endParaRPr b="0" lang="pl-PL" sz="4400" spc="-1" strike="noStrike">
              <a:latin typeface="Arial"/>
            </a:endParaRPr>
          </a:p>
        </p:txBody>
      </p:sp>
      <p:sp>
        <p:nvSpPr>
          <p:cNvPr id="11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pl-PL" sz="2000" spc="-1" strike="noStrike">
                <a:latin typeface="Arial"/>
              </a:rPr>
              <a:t>Kliknij, aby edytować format notatek</a:t>
            </a:r>
            <a:endParaRPr b="0" lang="pl-PL" sz="2000" spc="-1" strike="noStrike">
              <a:latin typeface="Arial"/>
            </a:endParaRPr>
          </a:p>
        </p:txBody>
      </p:sp>
      <p:sp>
        <p:nvSpPr>
          <p:cNvPr id="116"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pl-PL" sz="1400" spc="-1" strike="noStrike">
                <a:latin typeface="Times New Roman"/>
              </a:rPr>
              <a:t>&lt;główka&gt;</a:t>
            </a:r>
            <a:endParaRPr b="0" lang="pl-PL" sz="1400" spc="-1" strike="noStrike">
              <a:latin typeface="Times New Roman"/>
            </a:endParaRPr>
          </a:p>
        </p:txBody>
      </p:sp>
      <p:sp>
        <p:nvSpPr>
          <p:cNvPr id="117"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pl-PL" sz="1400" spc="-1" strike="noStrike">
                <a:latin typeface="Times New Roman"/>
              </a:rPr>
              <a:t>&lt;data/godzina&gt;</a:t>
            </a:r>
            <a:endParaRPr b="0" lang="pl-PL" sz="1400" spc="-1" strike="noStrike">
              <a:latin typeface="Times New Roman"/>
            </a:endParaRPr>
          </a:p>
        </p:txBody>
      </p:sp>
      <p:sp>
        <p:nvSpPr>
          <p:cNvPr id="118"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pl-PL" sz="1400" spc="-1" strike="noStrike">
                <a:latin typeface="Times New Roman"/>
              </a:rPr>
              <a:t>&lt;stopka&gt;</a:t>
            </a:r>
            <a:endParaRPr b="0" lang="pl-PL" sz="1400" spc="-1" strike="noStrike">
              <a:latin typeface="Times New Roman"/>
            </a:endParaRPr>
          </a:p>
        </p:txBody>
      </p:sp>
      <p:sp>
        <p:nvSpPr>
          <p:cNvPr id="119"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4F29A6DC-708B-4610-958E-09E66E554C3E}" type="slidenum">
              <a:rPr b="0" lang="pl-PL" sz="1400" spc="-1" strike="noStrike">
                <a:latin typeface="Times New Roman"/>
              </a:rPr>
              <a:t>&lt;numer&gt;</a:t>
            </a:fld>
            <a:endParaRPr b="0" lang="pl-PL"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7" name="PlaceHolder 1"/>
          <p:cNvSpPr>
            <a:spLocks noGrp="1"/>
          </p:cNvSpPr>
          <p:nvPr>
            <p:ph type="sldNum"/>
          </p:nvPr>
        </p:nvSpPr>
        <p:spPr>
          <a:xfrm>
            <a:off x="3850560" y="9429480"/>
            <a:ext cx="2944800" cy="496440"/>
          </a:xfrm>
          <a:prstGeom prst="rect">
            <a:avLst/>
          </a:prstGeom>
          <a:noFill/>
          <a:ln w="0">
            <a:noFill/>
          </a:ln>
        </p:spPr>
        <p:txBody>
          <a:bodyPr lIns="90000" rIns="90000" tIns="45000" bIns="45000" anchor="t">
            <a:noAutofit/>
          </a:bodyPr>
          <a:p>
            <a:pPr>
              <a:lnSpc>
                <a:spcPct val="100000"/>
              </a:lnSpc>
              <a:buNone/>
            </a:pPr>
            <a:fld id="{467A10CA-718E-4888-8515-7565BECF1F1D}" type="slidenum">
              <a:rPr b="0" lang="pl-PL" sz="1400" spc="-1" strike="noStrike">
                <a:solidFill>
                  <a:srgbClr val="000000"/>
                </a:solidFill>
                <a:latin typeface="Garamond"/>
                <a:ea typeface="+mn-ea"/>
              </a:rPr>
              <a:t>&lt;numer&gt;</a:t>
            </a:fld>
            <a:endParaRPr b="0" lang="pl-PL" sz="1400" spc="-1" strike="noStrike">
              <a:latin typeface="Times New Roman"/>
            </a:endParaRPr>
          </a:p>
        </p:txBody>
      </p:sp>
      <p:sp>
        <p:nvSpPr>
          <p:cNvPr id="248" name="PlaceHolder 2"/>
          <p:cNvSpPr>
            <a:spLocks noGrp="1"/>
          </p:cNvSpPr>
          <p:nvPr>
            <p:ph type="sldImg"/>
          </p:nvPr>
        </p:nvSpPr>
        <p:spPr>
          <a:xfrm>
            <a:off x="917640" y="744480"/>
            <a:ext cx="4963320" cy="3723480"/>
          </a:xfrm>
          <a:prstGeom prst="rect">
            <a:avLst/>
          </a:prstGeom>
          <a:ln w="0">
            <a:noFill/>
          </a:ln>
        </p:spPr>
      </p:sp>
      <p:sp>
        <p:nvSpPr>
          <p:cNvPr id="249" name="PlaceHolder 3"/>
          <p:cNvSpPr>
            <a:spLocks noGrp="1"/>
          </p:cNvSpPr>
          <p:nvPr>
            <p:ph type="body"/>
          </p:nvPr>
        </p:nvSpPr>
        <p:spPr>
          <a:xfrm>
            <a:off x="679680" y="4717800"/>
            <a:ext cx="5439240" cy="4466520"/>
          </a:xfrm>
          <a:prstGeom prst="rect">
            <a:avLst/>
          </a:prstGeom>
          <a:noFill/>
          <a:ln w="0">
            <a:noFill/>
          </a:ln>
        </p:spPr>
        <p:txBody>
          <a:bodyPr numCol="1" spcCol="0" lIns="0" rIns="0" tIns="0" bIns="0" anchor="ctr">
            <a:noAutofit/>
          </a:bodyPr>
          <a:p>
            <a:endParaRPr b="0" lang="pl-PL" sz="2000" spc="-1" strike="noStrike">
              <a:latin typeface="Arial"/>
            </a:endParaRPr>
          </a:p>
        </p:txBody>
      </p:sp>
      <p:sp>
        <p:nvSpPr>
          <p:cNvPr id="250" name="Text Box 3"/>
          <p:cNvSpPr/>
          <p:nvPr/>
        </p:nvSpPr>
        <p:spPr>
          <a:xfrm>
            <a:off x="3850560" y="9431280"/>
            <a:ext cx="2946240" cy="496440"/>
          </a:xfrm>
          <a:prstGeom prst="rect">
            <a:avLst/>
          </a:prstGeom>
          <a:noFill/>
          <a:ln w="0">
            <a:noFill/>
          </a:ln>
        </p:spPr>
        <p:style>
          <a:lnRef idx="0"/>
          <a:fillRef idx="0"/>
          <a:effectRef idx="0"/>
          <a:fontRef idx="minor"/>
        </p:style>
        <p:txBody>
          <a:bodyPr lIns="91800" rIns="91800" tIns="45000" bIns="45000" anchor="b">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E72AB3C-5FE7-420D-99ED-DB4B18FB79D2}" type="slidenum">
              <a:rPr b="0" lang="pl-PL" sz="1200" spc="-1" strike="noStrike">
                <a:solidFill>
                  <a:srgbClr val="000000"/>
                </a:solidFill>
                <a:latin typeface="Arial"/>
                <a:ea typeface="Microsoft YaHei"/>
              </a:rPr>
              <a:t>&lt;numer&gt;</a:t>
            </a:fld>
            <a:endParaRPr b="0" lang="pl-PL" sz="12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PlaceHolder 1"/>
          <p:cNvSpPr>
            <a:spLocks noGrp="1"/>
          </p:cNvSpPr>
          <p:nvPr>
            <p:ph type="sldNum"/>
          </p:nvPr>
        </p:nvSpPr>
        <p:spPr>
          <a:xfrm>
            <a:off x="3850560" y="9429480"/>
            <a:ext cx="2944800" cy="496440"/>
          </a:xfrm>
          <a:prstGeom prst="rect">
            <a:avLst/>
          </a:prstGeom>
          <a:noFill/>
          <a:ln w="0">
            <a:noFill/>
          </a:ln>
        </p:spPr>
        <p:txBody>
          <a:bodyPr lIns="90000" rIns="90000" tIns="45000" bIns="45000" anchor="t">
            <a:noAutofit/>
          </a:bodyPr>
          <a:p>
            <a:pPr>
              <a:lnSpc>
                <a:spcPct val="100000"/>
              </a:lnSpc>
              <a:buNone/>
            </a:pPr>
            <a:fld id="{9BBE0E80-6272-411D-A917-8B764BE16B31}" type="slidenum">
              <a:rPr b="0" lang="pl-PL" sz="1400" spc="-1" strike="noStrike">
                <a:solidFill>
                  <a:srgbClr val="000000"/>
                </a:solidFill>
                <a:latin typeface="Garamond"/>
                <a:ea typeface="+mn-ea"/>
              </a:rPr>
              <a:t>&lt;numer&gt;</a:t>
            </a:fld>
            <a:endParaRPr b="0" lang="pl-PL" sz="1400" spc="-1" strike="noStrike">
              <a:latin typeface="Times New Roman"/>
            </a:endParaRPr>
          </a:p>
        </p:txBody>
      </p:sp>
      <p:sp>
        <p:nvSpPr>
          <p:cNvPr id="252" name="PlaceHolder 2"/>
          <p:cNvSpPr>
            <a:spLocks noGrp="1"/>
          </p:cNvSpPr>
          <p:nvPr>
            <p:ph type="sldImg"/>
          </p:nvPr>
        </p:nvSpPr>
        <p:spPr>
          <a:xfrm>
            <a:off x="917640" y="744480"/>
            <a:ext cx="4963320" cy="3723480"/>
          </a:xfrm>
          <a:prstGeom prst="rect">
            <a:avLst/>
          </a:prstGeom>
          <a:ln w="0">
            <a:noFill/>
          </a:ln>
        </p:spPr>
      </p:sp>
      <p:sp>
        <p:nvSpPr>
          <p:cNvPr id="253" name="PlaceHolder 3"/>
          <p:cNvSpPr>
            <a:spLocks noGrp="1"/>
          </p:cNvSpPr>
          <p:nvPr>
            <p:ph type="body"/>
          </p:nvPr>
        </p:nvSpPr>
        <p:spPr>
          <a:xfrm>
            <a:off x="679680" y="4717800"/>
            <a:ext cx="5439240" cy="4466520"/>
          </a:xfrm>
          <a:prstGeom prst="rect">
            <a:avLst/>
          </a:prstGeom>
          <a:noFill/>
          <a:ln w="0">
            <a:noFill/>
          </a:ln>
        </p:spPr>
        <p:txBody>
          <a:bodyPr numCol="1" spcCol="0" lIns="0" rIns="0" tIns="0" bIns="0" anchor="ctr">
            <a:noAutofit/>
          </a:bodyPr>
          <a:p>
            <a:endParaRPr b="0" lang="pl-PL" sz="2000" spc="-1" strike="noStrike">
              <a:latin typeface="Arial"/>
            </a:endParaRPr>
          </a:p>
        </p:txBody>
      </p:sp>
      <p:sp>
        <p:nvSpPr>
          <p:cNvPr id="254" name="Text Box 3"/>
          <p:cNvSpPr/>
          <p:nvPr/>
        </p:nvSpPr>
        <p:spPr>
          <a:xfrm>
            <a:off x="3850560" y="9431280"/>
            <a:ext cx="2946240" cy="496440"/>
          </a:xfrm>
          <a:prstGeom prst="rect">
            <a:avLst/>
          </a:prstGeom>
          <a:noFill/>
          <a:ln w="0">
            <a:noFill/>
          </a:ln>
        </p:spPr>
        <p:style>
          <a:lnRef idx="0"/>
          <a:fillRef idx="0"/>
          <a:effectRef idx="0"/>
          <a:fontRef idx="minor"/>
        </p:style>
        <p:txBody>
          <a:bodyPr lIns="91800" rIns="91800" tIns="45000" bIns="45000" anchor="b">
            <a:noAutofit/>
          </a:bodyPr>
          <a:p>
            <a:pPr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347B838B-D540-4ECA-80FF-328C7B6B1408}" type="slidenum">
              <a:rPr b="0" lang="pl-PL" sz="1200" spc="-1" strike="noStrike">
                <a:solidFill>
                  <a:srgbClr val="000000"/>
                </a:solidFill>
                <a:latin typeface="Arial"/>
                <a:ea typeface="Microsoft YaHei"/>
              </a:rPr>
              <a:t>&lt;numer&gt;</a:t>
            </a:fld>
            <a:endParaRPr b="0" lang="pl-PL"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pl-PL" sz="3200" spc="-1" strike="noStrike">
              <a:latin typeface="Arial"/>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7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pl-PL"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8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8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8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pl-PL"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8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8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9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9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9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9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9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9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10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0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10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0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0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0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10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0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1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1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1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1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pl-PL"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pl-PL"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pl-PL"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pl-PL"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pl-PL" sz="4400" spc="-1" strike="noStrike">
                <a:latin typeface="Arial"/>
              </a:rPr>
              <a:t>Kliknij, aby edytować format tekstu tytułu</a:t>
            </a:r>
            <a:endParaRPr b="0" lang="pl-PL"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pl-PL" sz="4400" spc="-1" strike="noStrike">
                <a:latin typeface="Arial"/>
              </a:rPr>
              <a:t>Kliknij, aby edytować format tekstu tytułu</a:t>
            </a:r>
            <a:endParaRPr b="0" lang="pl-PL"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pl-PL" sz="4400" spc="-1" strike="noStrike">
                <a:latin typeface="Arial"/>
              </a:rPr>
              <a:t>Kliknij, aby edytować format tekstu tytułu</a:t>
            </a:r>
            <a:endParaRPr b="0" lang="pl-PL" sz="4400" spc="-1" strike="noStrike">
              <a:latin typeface="Arial"/>
            </a:endParaRPr>
          </a:p>
        </p:txBody>
      </p:sp>
      <p:sp>
        <p:nvSpPr>
          <p:cNvPr id="7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pl-PL" sz="3200" spc="-1" strike="noStrike">
                <a:latin typeface="Arial"/>
              </a:rPr>
              <a:t>Kliknij, aby edytować format tekstu konspektu</a:t>
            </a:r>
            <a:endParaRPr b="0" lang="pl-PL" sz="3200" spc="-1" strike="noStrike">
              <a:latin typeface="Arial"/>
            </a:endParaRPr>
          </a:p>
          <a:p>
            <a:pPr lvl="1" marL="864000" indent="-324000">
              <a:spcBef>
                <a:spcPts val="1134"/>
              </a:spcBef>
              <a:buClr>
                <a:srgbClr val="000000"/>
              </a:buClr>
              <a:buSzPct val="75000"/>
              <a:buFont typeface="Symbol" charset="2"/>
              <a:buChar char=""/>
            </a:pPr>
            <a:r>
              <a:rPr b="0" lang="pl-PL" sz="2800" spc="-1" strike="noStrike">
                <a:latin typeface="Arial"/>
              </a:rPr>
              <a:t>Drugi poziom konspektu</a:t>
            </a:r>
            <a:endParaRPr b="0" lang="pl-PL" sz="2800" spc="-1" strike="noStrike">
              <a:latin typeface="Arial"/>
            </a:endParaRPr>
          </a:p>
          <a:p>
            <a:pPr lvl="2" marL="1296000" indent="-288000">
              <a:spcBef>
                <a:spcPts val="850"/>
              </a:spcBef>
              <a:buClr>
                <a:srgbClr val="000000"/>
              </a:buClr>
              <a:buSzPct val="45000"/>
              <a:buFont typeface="Wingdings" charset="2"/>
              <a:buChar char=""/>
            </a:pPr>
            <a:r>
              <a:rPr b="0" lang="pl-PL" sz="2400" spc="-1" strike="noStrike">
                <a:latin typeface="Arial"/>
              </a:rPr>
              <a:t>Trzeci poziom konspektu</a:t>
            </a:r>
            <a:endParaRPr b="0" lang="pl-PL" sz="2400" spc="-1" strike="noStrike">
              <a:latin typeface="Arial"/>
            </a:endParaRPr>
          </a:p>
          <a:p>
            <a:pPr lvl="3" marL="1728000" indent="-216000">
              <a:spcBef>
                <a:spcPts val="567"/>
              </a:spcBef>
              <a:buClr>
                <a:srgbClr val="000000"/>
              </a:buClr>
              <a:buSzPct val="75000"/>
              <a:buFont typeface="Symbol" charset="2"/>
              <a:buChar char=""/>
            </a:pPr>
            <a:r>
              <a:rPr b="0" lang="pl-PL" sz="2000" spc="-1" strike="noStrike">
                <a:latin typeface="Arial"/>
              </a:rPr>
              <a:t>Czwarty poziom konspektu</a:t>
            </a:r>
            <a:endParaRPr b="0" lang="pl-PL" sz="2000" spc="-1" strike="noStrike">
              <a:latin typeface="Arial"/>
            </a:endParaRPr>
          </a:p>
          <a:p>
            <a:pPr lvl="4" marL="2160000" indent="-216000">
              <a:spcBef>
                <a:spcPts val="283"/>
              </a:spcBef>
              <a:buClr>
                <a:srgbClr val="000000"/>
              </a:buClr>
              <a:buSzPct val="45000"/>
              <a:buFont typeface="Wingdings" charset="2"/>
              <a:buChar char=""/>
            </a:pPr>
            <a:r>
              <a:rPr b="0" lang="pl-PL" sz="2000" spc="-1" strike="noStrike">
                <a:latin typeface="Arial"/>
              </a:rPr>
              <a:t>Piąty poziom konspektu</a:t>
            </a:r>
            <a:endParaRPr b="0" lang="pl-PL" sz="2000" spc="-1" strike="noStrike">
              <a:latin typeface="Arial"/>
            </a:endParaRPr>
          </a:p>
          <a:p>
            <a:pPr lvl="5" marL="2592000" indent="-216000">
              <a:spcBef>
                <a:spcPts val="283"/>
              </a:spcBef>
              <a:buClr>
                <a:srgbClr val="000000"/>
              </a:buClr>
              <a:buSzPct val="45000"/>
              <a:buFont typeface="Wingdings" charset="2"/>
              <a:buChar char=""/>
            </a:pPr>
            <a:r>
              <a:rPr b="0" lang="pl-PL" sz="2000" spc="-1" strike="noStrike">
                <a:latin typeface="Arial"/>
              </a:rPr>
              <a:t>Szósty poziom konspektu</a:t>
            </a:r>
            <a:endParaRPr b="0" lang="pl-PL" sz="2000" spc="-1" strike="noStrike">
              <a:latin typeface="Arial"/>
            </a:endParaRPr>
          </a:p>
          <a:p>
            <a:pPr lvl="6" marL="3024000" indent="-216000">
              <a:spcBef>
                <a:spcPts val="283"/>
              </a:spcBef>
              <a:buClr>
                <a:srgbClr val="000000"/>
              </a:buClr>
              <a:buSzPct val="45000"/>
              <a:buFont typeface="Wingdings" charset="2"/>
              <a:buChar char=""/>
            </a:pPr>
            <a:r>
              <a:rPr b="0" lang="pl-PL" sz="2000" spc="-1" strike="noStrike">
                <a:latin typeface="Arial"/>
              </a:rPr>
              <a:t>Siódmy poziom konspektu</a:t>
            </a:r>
            <a:endParaRPr b="0" lang="pl-PL"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jpeg"/><Relationship Id="rId3"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image" Target="../media/image24.png"/><Relationship Id="rId4"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jpeg"/><Relationship Id="rId3" Type="http://schemas.openxmlformats.org/officeDocument/2006/relationships/slideLayout" Target="../slideLayouts/slideLayout1.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1.xml"/>
</Relationships>
</file>

<file path=ppt/slides/_rels/slide28.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
</Relationships>
</file>

<file path=ppt/slides/_rels/slide29.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1.xml"/>
</Relationships>
</file>

<file path=ppt/slides/_rels/slide31.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slideLayout" Target="../slideLayouts/slideLayout1.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120" name="Text Box 4"/>
          <p:cNvSpPr/>
          <p:nvPr/>
        </p:nvSpPr>
        <p:spPr>
          <a:xfrm>
            <a:off x="2340000" y="3746520"/>
            <a:ext cx="4493520" cy="1832760"/>
          </a:xfrm>
          <a:prstGeom prst="rect">
            <a:avLst/>
          </a:prstGeom>
          <a:noFill/>
          <a:ln w="0">
            <a:noFill/>
          </a:ln>
        </p:spPr>
        <p:style>
          <a:lnRef idx="0"/>
          <a:fillRef idx="0"/>
          <a:effectRef idx="0"/>
          <a:fontRef idx="minor"/>
        </p:style>
        <p:txBody>
          <a:bodyPr lIns="90000" rIns="90000" tIns="45000" bIns="45000" anchor="t">
            <a:noAutofit/>
          </a:bodyPr>
          <a:p>
            <a:pPr algn="ctr">
              <a:lnSpc>
                <a:spcPct val="90000"/>
              </a:lnSpc>
              <a:spcBef>
                <a:spcPts val="799"/>
              </a:spcBef>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ctr">
              <a:lnSpc>
                <a:spcPct val="90000"/>
              </a:lnSpc>
              <a:spcBef>
                <a:spcPts val="799"/>
              </a:spcBef>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ctr">
              <a:lnSpc>
                <a:spcPct val="90000"/>
              </a:lnSpc>
              <a:spcBef>
                <a:spcPts val="799"/>
              </a:spcBef>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3500" spc="-1" strike="noStrike">
                <a:solidFill>
                  <a:srgbClr val="0000ff"/>
                </a:solidFill>
                <a:latin typeface="Garamond"/>
                <a:ea typeface="Lucida Sans Unicode"/>
              </a:rPr>
              <a:t>6 marca 2025 roku</a:t>
            </a:r>
            <a:endParaRPr b="0" lang="pl-PL" sz="3500" spc="-1" strike="noStrike">
              <a:latin typeface="Arial"/>
            </a:endParaRPr>
          </a:p>
          <a:p>
            <a:pPr algn="ctr">
              <a:lnSpc>
                <a:spcPct val="90000"/>
              </a:lnSpc>
              <a:spcBef>
                <a:spcPts val="799"/>
              </a:spcBef>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3500" spc="-1" strike="noStrike">
              <a:latin typeface="Arial"/>
            </a:endParaRPr>
          </a:p>
        </p:txBody>
      </p:sp>
      <p:pic>
        <p:nvPicPr>
          <p:cNvPr id="121" name="Picture 1" descr=""/>
          <p:cNvPicPr/>
          <p:nvPr/>
        </p:nvPicPr>
        <p:blipFill>
          <a:blip r:embed="rId1"/>
          <a:stretch/>
        </p:blipFill>
        <p:spPr>
          <a:xfrm>
            <a:off x="0" y="0"/>
            <a:ext cx="2293200" cy="837360"/>
          </a:xfrm>
          <a:prstGeom prst="rect">
            <a:avLst/>
          </a:prstGeom>
          <a:ln w="0">
            <a:noFill/>
          </a:ln>
        </p:spPr>
      </p:pic>
      <p:sp>
        <p:nvSpPr>
          <p:cNvPr id="122"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pic>
        <p:nvPicPr>
          <p:cNvPr id="123" name="Picture 2" descr="Apel sanockiej Policji - Komunikaty - Policja Podkarpacka"/>
          <p:cNvPicPr/>
          <p:nvPr/>
        </p:nvPicPr>
        <p:blipFill>
          <a:blip r:embed="rId2"/>
          <a:stretch/>
        </p:blipFill>
        <p:spPr>
          <a:xfrm>
            <a:off x="3161160" y="1052640"/>
            <a:ext cx="2851200" cy="28638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671400" y="764640"/>
            <a:ext cx="7803000" cy="114084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pl-PL" sz="3400" spc="-1" strike="noStrike">
                <a:solidFill>
                  <a:srgbClr val="002060"/>
                </a:solidFill>
                <a:latin typeface="Arial"/>
                <a:ea typeface="Lucida Sans Unicode"/>
              </a:rPr>
              <a:t>Mienie zabezpieczone i odzyskane</a:t>
            </a:r>
            <a:endParaRPr b="0" lang="pl-PL" sz="3400" spc="-1" strike="noStrike">
              <a:latin typeface="Arial"/>
            </a:endParaRPr>
          </a:p>
        </p:txBody>
      </p:sp>
      <p:sp>
        <p:nvSpPr>
          <p:cNvPr id="159" name="CustomShape 2"/>
          <p:cNvSpPr/>
          <p:nvPr/>
        </p:nvSpPr>
        <p:spPr>
          <a:xfrm>
            <a:off x="107640" y="1906560"/>
            <a:ext cx="8928360" cy="4834080"/>
          </a:xfrm>
          <a:prstGeom prst="rect">
            <a:avLst/>
          </a:prstGeom>
          <a:noFill/>
          <a:ln w="0">
            <a:noFill/>
          </a:ln>
        </p:spPr>
        <p:style>
          <a:lnRef idx="0"/>
          <a:fillRef idx="0"/>
          <a:effectRef idx="0"/>
          <a:fontRef idx="minor"/>
        </p:style>
        <p:txBody>
          <a:bodyPr lIns="0" rIns="0" tIns="25560" bIns="0" anchor="t">
            <a:noAutofit/>
          </a:bodyPr>
          <a:p>
            <a:pPr marL="343080" indent="-317160" algn="just">
              <a:lnSpc>
                <a:spcPct val="150000"/>
              </a:lnSpc>
              <a:buNone/>
              <a:tabLst>
                <a:tab algn="l" pos="0"/>
              </a:tabLst>
            </a:pPr>
            <a:r>
              <a:rPr b="0" lang="pl-PL" sz="2900" spc="-1" strike="noStrike">
                <a:solidFill>
                  <a:srgbClr val="000000"/>
                </a:solidFill>
                <a:latin typeface="Arial"/>
                <a:ea typeface="Lucida Sans Unicode"/>
              </a:rPr>
              <a:t>	</a:t>
            </a:r>
            <a:r>
              <a:rPr b="0" lang="pl-PL" sz="2900" spc="-1" strike="noStrike">
                <a:solidFill>
                  <a:srgbClr val="ff0000"/>
                </a:solidFill>
                <a:latin typeface="Arial"/>
                <a:ea typeface="Lucida Sans Unicode"/>
              </a:rPr>
              <a:t>	</a:t>
            </a:r>
            <a:r>
              <a:rPr b="0" lang="pl-PL" sz="2900" spc="-1" strike="noStrike">
                <a:solidFill>
                  <a:srgbClr val="000000"/>
                </a:solidFill>
                <a:latin typeface="Arial"/>
                <a:ea typeface="Lucida Sans Unicode"/>
              </a:rPr>
              <a:t>W roku </a:t>
            </a:r>
            <a:r>
              <a:rPr b="1" lang="pl-PL" sz="2900" spc="-1" strike="noStrike">
                <a:solidFill>
                  <a:srgbClr val="ff0000"/>
                </a:solidFill>
                <a:latin typeface="Arial"/>
                <a:ea typeface="Lucida Sans Unicode"/>
              </a:rPr>
              <a:t>2024</a:t>
            </a:r>
            <a:r>
              <a:rPr b="0" lang="pl-PL" sz="2900" spc="-1" strike="noStrike">
                <a:solidFill>
                  <a:srgbClr val="ff0000"/>
                </a:solidFill>
                <a:latin typeface="Arial"/>
                <a:ea typeface="Lucida Sans Unicode"/>
              </a:rPr>
              <a:t> </a:t>
            </a:r>
            <a:r>
              <a:rPr b="0" lang="pl-PL" sz="2900" spc="-1" strike="noStrike">
                <a:solidFill>
                  <a:srgbClr val="000000"/>
                </a:solidFill>
                <a:latin typeface="Arial"/>
                <a:ea typeface="Lucida Sans Unicode"/>
              </a:rPr>
              <a:t>zabezpieczono u sprawców przestępstw mienie wartości </a:t>
            </a:r>
            <a:r>
              <a:rPr b="1" lang="pl-PL" sz="2900" spc="-1" strike="noStrike">
                <a:solidFill>
                  <a:srgbClr val="ff0000"/>
                </a:solidFill>
                <a:latin typeface="Arial"/>
                <a:ea typeface="Lucida Sans Unicode"/>
              </a:rPr>
              <a:t>1865398 </a:t>
            </a:r>
            <a:r>
              <a:rPr b="0" lang="pl-PL" sz="2900" spc="-1" strike="noStrike">
                <a:solidFill>
                  <a:srgbClr val="000000"/>
                </a:solidFill>
                <a:latin typeface="Arial"/>
                <a:ea typeface="Lucida Sans Unicode"/>
              </a:rPr>
              <a:t>zł </a:t>
            </a:r>
            <a:br/>
            <a:r>
              <a:rPr b="0" lang="pl-PL" sz="2900" spc="-1" strike="noStrike">
                <a:solidFill>
                  <a:srgbClr val="000000"/>
                </a:solidFill>
                <a:latin typeface="Arial"/>
                <a:ea typeface="Lucida Sans Unicode"/>
              </a:rPr>
              <a:t>(</a:t>
            </a:r>
            <a:r>
              <a:rPr b="1" lang="pl-PL" sz="2900" spc="-1" strike="noStrike">
                <a:solidFill>
                  <a:srgbClr val="000000"/>
                </a:solidFill>
                <a:latin typeface="Arial"/>
                <a:ea typeface="Lucida Sans Unicode"/>
              </a:rPr>
              <a:t>278582 </a:t>
            </a:r>
            <a:r>
              <a:rPr b="0" lang="pl-PL" sz="2900" spc="-1" strike="noStrike">
                <a:solidFill>
                  <a:srgbClr val="000000"/>
                </a:solidFill>
                <a:latin typeface="Arial"/>
                <a:ea typeface="Lucida Sans Unicode"/>
              </a:rPr>
              <a:t>zł w 2023) oraz odzyskano mienie wartości </a:t>
            </a:r>
            <a:r>
              <a:rPr b="1" lang="pl-PL" sz="2900" spc="-1" strike="noStrike">
                <a:solidFill>
                  <a:srgbClr val="ff0000"/>
                </a:solidFill>
                <a:latin typeface="Arial"/>
                <a:ea typeface="Lucida Sans Unicode"/>
              </a:rPr>
              <a:t>205230</a:t>
            </a:r>
            <a:r>
              <a:rPr b="1" lang="pl-PL" sz="2900" spc="-1" strike="noStrike">
                <a:solidFill>
                  <a:srgbClr val="000000"/>
                </a:solidFill>
                <a:latin typeface="Arial"/>
                <a:ea typeface="Lucida Sans Unicode"/>
              </a:rPr>
              <a:t> </a:t>
            </a:r>
            <a:r>
              <a:rPr b="0" lang="pl-PL" sz="2900" spc="-1" strike="noStrike">
                <a:solidFill>
                  <a:srgbClr val="000000"/>
                </a:solidFill>
                <a:latin typeface="Arial"/>
                <a:ea typeface="Lucida Sans Unicode"/>
              </a:rPr>
              <a:t>zł  (</a:t>
            </a:r>
            <a:r>
              <a:rPr b="1" lang="pl-PL" sz="2900" spc="-1" strike="noStrike">
                <a:solidFill>
                  <a:srgbClr val="000000"/>
                </a:solidFill>
                <a:latin typeface="Arial"/>
                <a:ea typeface="Lucida Sans Unicode"/>
              </a:rPr>
              <a:t>38841 </a:t>
            </a:r>
            <a:r>
              <a:rPr b="0" lang="pl-PL" sz="2900" spc="-1" strike="noStrike">
                <a:solidFill>
                  <a:srgbClr val="000000"/>
                </a:solidFill>
                <a:latin typeface="Arial"/>
                <a:ea typeface="Lucida Sans Unicode"/>
              </a:rPr>
              <a:t>zł w 2023).</a:t>
            </a:r>
            <a:endParaRPr b="0" lang="pl-PL" sz="2900" spc="-1" strike="noStrike">
              <a:latin typeface="Arial"/>
            </a:endParaRPr>
          </a:p>
          <a:p>
            <a:pPr marL="343080" indent="-317160" algn="just">
              <a:lnSpc>
                <a:spcPct val="150000"/>
              </a:lnSpc>
              <a:buNone/>
              <a:tabLst>
                <a:tab algn="l" pos="0"/>
              </a:tabLst>
            </a:pPr>
            <a:r>
              <a:rPr b="0" lang="pl-PL" sz="2900" spc="-1" strike="noStrike">
                <a:solidFill>
                  <a:srgbClr val="000000"/>
                </a:solidFill>
                <a:latin typeface="Arial"/>
                <a:ea typeface="Lucida Sans Unicode"/>
              </a:rPr>
              <a:t>	</a:t>
            </a:r>
            <a:r>
              <a:rPr b="0" lang="pl-PL" sz="2900" spc="-1" strike="noStrike">
                <a:solidFill>
                  <a:srgbClr val="000000"/>
                </a:solidFill>
                <a:latin typeface="Arial"/>
                <a:ea typeface="Lucida Sans Unicode"/>
              </a:rPr>
              <a:t>Ponadto zabezpieczono </a:t>
            </a:r>
            <a:r>
              <a:rPr b="0" lang="pl-PL" sz="2900" spc="-1" strike="noStrike">
                <a:solidFill>
                  <a:srgbClr val="ff0000"/>
                </a:solidFill>
                <a:latin typeface="Arial"/>
                <a:ea typeface="Lucida Sans Unicode"/>
              </a:rPr>
              <a:t>22 pojazdy </a:t>
            </a:r>
            <a:r>
              <a:rPr b="0" lang="pl-PL" sz="2900" spc="-1" strike="noStrike">
                <a:solidFill>
                  <a:srgbClr val="000000"/>
                </a:solidFill>
                <a:latin typeface="Arial"/>
                <a:ea typeface="Lucida Sans Unicode"/>
              </a:rPr>
              <a:t>do postępowań związanych z przestępstwami przeciwko bezpieczeństwu w ruchu lądowym.</a:t>
            </a:r>
            <a:endParaRPr b="0" lang="pl-PL" sz="2900" spc="-1" strike="noStrike">
              <a:latin typeface="Arial"/>
            </a:endParaRPr>
          </a:p>
        </p:txBody>
      </p:sp>
      <p:pic>
        <p:nvPicPr>
          <p:cNvPr id="160" name="Picture 1" descr=""/>
          <p:cNvPicPr/>
          <p:nvPr/>
        </p:nvPicPr>
        <p:blipFill>
          <a:blip r:embed="rId1"/>
          <a:stretch/>
        </p:blipFill>
        <p:spPr>
          <a:xfrm>
            <a:off x="0" y="0"/>
            <a:ext cx="2292840" cy="837000"/>
          </a:xfrm>
          <a:prstGeom prst="rect">
            <a:avLst/>
          </a:prstGeom>
          <a:ln w="0">
            <a:noFill/>
          </a:ln>
        </p:spPr>
      </p:pic>
      <p:sp>
        <p:nvSpPr>
          <p:cNvPr id="161" name="CustomShape 3"/>
          <p:cNvSpPr/>
          <p:nvPr/>
        </p:nvSpPr>
        <p:spPr>
          <a:xfrm>
            <a:off x="2195640" y="0"/>
            <a:ext cx="6947280" cy="83700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162" name="Text Box 1"/>
          <p:cNvSpPr/>
          <p:nvPr/>
        </p:nvSpPr>
        <p:spPr>
          <a:xfrm>
            <a:off x="107640" y="1429560"/>
            <a:ext cx="8928360" cy="3815640"/>
          </a:xfrm>
          <a:prstGeom prst="rect">
            <a:avLst/>
          </a:prstGeom>
          <a:noFill/>
          <a:ln w="0">
            <a:noFill/>
          </a:ln>
        </p:spPr>
        <p:style>
          <a:lnRef idx="0"/>
          <a:fillRef idx="0"/>
          <a:effectRef idx="0"/>
          <a:fontRef idx="minor"/>
        </p:style>
        <p:txBody>
          <a:bodyPr lIns="0" rIns="0" tIns="25560" bIns="0" anchor="t">
            <a:noAutofit/>
          </a:bodyPr>
          <a:p>
            <a:pPr marL="343080" indent="-320760" algn="just">
              <a:lnSpc>
                <a:spcPct val="150000"/>
              </a:lnSpc>
              <a:buNone/>
              <a:tabLst>
                <a:tab algn="l" pos="0"/>
              </a:tabLst>
            </a:pPr>
            <a:r>
              <a:rPr b="1" lang="pl-PL" sz="1400" spc="-1" strike="noStrike">
                <a:solidFill>
                  <a:srgbClr val="000000"/>
                </a:solidFill>
                <a:latin typeface="Arial"/>
                <a:ea typeface="Lucida Sans Unicode"/>
              </a:rPr>
              <a:t>Sanoccy policjanci ustalili i zatrzymali mężczyznę, który wszedł do jednego z domów i używając przemocy wobec kobiety, zabrał jej pieniądze.  </a:t>
            </a:r>
            <a:r>
              <a:rPr b="0" lang="pl-PL" sz="1400" spc="-1" strike="noStrike">
                <a:solidFill>
                  <a:srgbClr val="000000"/>
                </a:solidFill>
                <a:latin typeface="Arial"/>
                <a:ea typeface="Lucida Sans Unicode"/>
              </a:rPr>
              <a:t>Zdarzenie miało miejsce w połowie lipca 2024 r. </a:t>
            </a:r>
            <a:endParaRPr b="0" lang="pl-PL" sz="1400" spc="-1" strike="noStrike">
              <a:latin typeface="Arial"/>
            </a:endParaRPr>
          </a:p>
          <a:p>
            <a:pPr marL="343080" indent="-320760" algn="just">
              <a:lnSpc>
                <a:spcPct val="150000"/>
              </a:lnSpc>
              <a:buNone/>
              <a:tabLst>
                <a:tab algn="l" pos="0"/>
              </a:tabLst>
            </a:pPr>
            <a:r>
              <a:rPr b="0" lang="pl-PL" sz="1400" spc="-1" strike="noStrike">
                <a:solidFill>
                  <a:srgbClr val="000000"/>
                </a:solidFill>
                <a:latin typeface="Arial"/>
                <a:ea typeface="Lucida Sans Unicode"/>
              </a:rPr>
              <a:t>Do jednego z domów w Sanoku, w nocy, przez okno wszedł zamaskowany mężczyzna. Wewnątrz zastał kobietę. Sprawca użył wobec niej przemocy, a następnie zabrał pieniądze i oddalił się w nieznanym kierunku.</a:t>
            </a:r>
            <a:endParaRPr b="0" lang="pl-PL" sz="1400" spc="-1" strike="noStrike">
              <a:latin typeface="Arial"/>
            </a:endParaRPr>
          </a:p>
          <a:p>
            <a:pPr marL="343080" indent="-320760" algn="just">
              <a:lnSpc>
                <a:spcPct val="150000"/>
              </a:lnSpc>
              <a:buNone/>
              <a:tabLst>
                <a:tab algn="l" pos="0"/>
              </a:tabLst>
            </a:pPr>
            <a:r>
              <a:rPr b="0" lang="pl-PL" sz="1400" spc="-1" strike="noStrike">
                <a:solidFill>
                  <a:srgbClr val="000000"/>
                </a:solidFill>
                <a:latin typeface="Arial"/>
                <a:ea typeface="Lucida Sans Unicode"/>
              </a:rPr>
              <a:t>Przestraszona kobieta powiadomiła policjantów o popełnionym przestępstwie. Funkcjonariusze w związku ze sprawą zabezpieczali ślady, przesłuchiwali świadków oraz przeglądali zapisy monitoringów. Prowadząc czynności ustalili sprawcę rozboju. Okazał się nim 38-letni mieszkaniec powiatu sanockiego. Policjanci zatrzymali go w Krośnie, gdzie przebywał w hotelu, ukrywając się przed policjantami. Dodatkowo, w trakcie zatrzymywania okazało się, że mężczyzna posiada przy sobie zabronione prawem substancje psychoaktywne. Sprawca dopuścił się popełnienia przestępstw w warunkach recydywy. Sąd zdecydował o tymczasowym areszcie dla 38-latka. Grozi mu kara pozbawienia wolności nawet do 15 lat.</a:t>
            </a:r>
            <a:endParaRPr b="0" lang="pl-PL" sz="1400" spc="-1" strike="noStrike">
              <a:latin typeface="Arial"/>
            </a:endParaRPr>
          </a:p>
        </p:txBody>
      </p:sp>
      <p:sp>
        <p:nvSpPr>
          <p:cNvPr id="163" name="Text Box 3"/>
          <p:cNvSpPr/>
          <p:nvPr/>
        </p:nvSpPr>
        <p:spPr>
          <a:xfrm>
            <a:off x="424080" y="908640"/>
            <a:ext cx="8424000" cy="51984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2800" spc="-1" strike="noStrike">
                <a:solidFill>
                  <a:srgbClr val="002060"/>
                </a:solidFill>
                <a:latin typeface="Garamond"/>
                <a:ea typeface="Lucida Sans Unicode"/>
              </a:rPr>
              <a:t>REALIZACJA WAŻNIEJSZYCH SPRAW</a:t>
            </a:r>
            <a:endParaRPr b="0" lang="pl-PL" sz="2800" spc="-1" strike="noStrike">
              <a:latin typeface="Arial"/>
            </a:endParaRPr>
          </a:p>
        </p:txBody>
      </p:sp>
      <p:pic>
        <p:nvPicPr>
          <p:cNvPr id="164" name="Picture 1" descr=""/>
          <p:cNvPicPr/>
          <p:nvPr/>
        </p:nvPicPr>
        <p:blipFill>
          <a:blip r:embed="rId1"/>
          <a:stretch/>
        </p:blipFill>
        <p:spPr>
          <a:xfrm>
            <a:off x="0" y="0"/>
            <a:ext cx="2293200" cy="837360"/>
          </a:xfrm>
          <a:prstGeom prst="rect">
            <a:avLst/>
          </a:prstGeom>
          <a:ln w="0">
            <a:noFill/>
          </a:ln>
        </p:spPr>
      </p:pic>
      <p:sp>
        <p:nvSpPr>
          <p:cNvPr id="165"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pic>
        <p:nvPicPr>
          <p:cNvPr id="166" name="Picture 2" descr="Policjant prowadzący zatrzymanego do aresztu."/>
          <p:cNvPicPr/>
          <p:nvPr/>
        </p:nvPicPr>
        <p:blipFill>
          <a:blip r:embed="rId2"/>
          <a:stretch/>
        </p:blipFill>
        <p:spPr>
          <a:xfrm>
            <a:off x="5796000" y="4995000"/>
            <a:ext cx="3347280" cy="18853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167" name="Text Box 1"/>
          <p:cNvSpPr/>
          <p:nvPr/>
        </p:nvSpPr>
        <p:spPr>
          <a:xfrm>
            <a:off x="0" y="838080"/>
            <a:ext cx="9035640" cy="5742720"/>
          </a:xfrm>
          <a:prstGeom prst="rect">
            <a:avLst/>
          </a:prstGeom>
          <a:noFill/>
          <a:ln w="0">
            <a:noFill/>
          </a:ln>
        </p:spPr>
        <p:style>
          <a:lnRef idx="0"/>
          <a:fillRef idx="0"/>
          <a:effectRef idx="0"/>
          <a:fontRef idx="minor"/>
        </p:style>
        <p:txBody>
          <a:bodyPr lIns="0" rIns="0" tIns="25560" bIns="0" anchor="t">
            <a:noAutofit/>
          </a:bodyPr>
          <a:p>
            <a:pPr marL="343080" indent="-307800" algn="just">
              <a:lnSpc>
                <a:spcPct val="100000"/>
              </a:lnSpc>
              <a:buNone/>
              <a:tabLst>
                <a:tab algn="l" pos="0"/>
              </a:tabLst>
            </a:pPr>
            <a:r>
              <a:rPr b="1" lang="pl-PL" sz="1400" spc="-1" strike="noStrike">
                <a:solidFill>
                  <a:srgbClr val="000000"/>
                </a:solidFill>
                <a:latin typeface="Arial"/>
                <a:ea typeface="Lucida Sans Unicode"/>
              </a:rPr>
              <a:t>Listopad 2024. Sanoccy policjanci ustalili i zatrzymali sprawcę uszkodzeń samochodów. Mężczyzna, przy użyciu ostrego narzędzia, celowo niszczył pojazdy. Wybierał miejsca, które były nieoświetlone i których nie obejmował monitoring. Łączna suma strat została oszacowana na ponad 50 tysięcy złotych. 41-latek usłyszał 12 zarzutów. Grozi mu kara do 5 lat pozbawienia wolności.</a:t>
            </a:r>
            <a:endParaRPr b="0" lang="pl-PL" sz="1400" spc="-1" strike="noStrike">
              <a:latin typeface="Arial"/>
            </a:endParaRPr>
          </a:p>
          <a:p>
            <a:pPr marL="343080" indent="-307800" algn="just">
              <a:lnSpc>
                <a:spcPct val="100000"/>
              </a:lnSpc>
              <a:buNone/>
              <a:tabLst>
                <a:tab algn="l" pos="0"/>
              </a:tabLst>
            </a:pPr>
            <a:endParaRPr b="0" lang="pl-PL" sz="1400" spc="-1" strike="noStrike">
              <a:latin typeface="Arial"/>
            </a:endParaRPr>
          </a:p>
          <a:p>
            <a:pPr marL="343080" indent="-307800" algn="just">
              <a:lnSpc>
                <a:spcPct val="100000"/>
              </a:lnSpc>
              <a:buNone/>
              <a:tabLst>
                <a:tab algn="l" pos="0"/>
              </a:tabLst>
            </a:pPr>
            <a:r>
              <a:rPr b="0" lang="pl-PL" sz="1400" spc="-1" strike="noStrike">
                <a:solidFill>
                  <a:srgbClr val="000000"/>
                </a:solidFill>
                <a:latin typeface="Default Sans Serif;Verdana"/>
                <a:ea typeface="Default Sans Serif;Verdana"/>
              </a:rPr>
              <a:t>Końcem ubiegłego roku, funkcjonariusze z Sanoka, zatrzymali 41-letniego mężczyznę, którego podejrzewali o uszkodzenie samochodu, zaparkowanego na ul. Armii Krajowej.  Mężczyzna, przy użyciu ostrego narzędzia, celowo przerysował drzwi w zaparkowanym tam aucie.</a:t>
            </a:r>
            <a:endParaRPr b="0" lang="pl-PL" sz="1400" spc="-1" strike="noStrike">
              <a:latin typeface="Arial"/>
            </a:endParaRPr>
          </a:p>
          <a:p>
            <a:pPr marL="343080" indent="-307800" algn="just">
              <a:lnSpc>
                <a:spcPct val="100000"/>
              </a:lnSpc>
              <a:buNone/>
              <a:tabLst>
                <a:tab algn="l" pos="0"/>
              </a:tabLst>
            </a:pPr>
            <a:endParaRPr b="0" lang="pl-PL" sz="1400" spc="-1" strike="noStrike">
              <a:latin typeface="Arial"/>
            </a:endParaRPr>
          </a:p>
          <a:p>
            <a:pPr marL="343080" indent="-307800" algn="just">
              <a:lnSpc>
                <a:spcPct val="100000"/>
              </a:lnSpc>
              <a:buNone/>
              <a:tabLst>
                <a:tab algn="l" pos="0"/>
              </a:tabLst>
            </a:pPr>
            <a:r>
              <a:rPr b="0" lang="pl-PL" sz="1400" spc="-1" strike="noStrike">
                <a:solidFill>
                  <a:srgbClr val="000000"/>
                </a:solidFill>
                <a:latin typeface="Default Sans Serif;Verdana"/>
                <a:ea typeface="Default Sans Serif;Verdana"/>
              </a:rPr>
              <a:t>Policjanci, zajmujący się tą sprawą, analizowali zebrany materiał dowodowy, ale także sięgnęli do akt postępowań podobnych przestępstw, które miały miejsce na terenie Sanoka, w ostatnich dwóch latach. Funkcjonariusze znaleźli wiele dowodów, które wskazywały, że zatrzymany 41-latek może być sprawcą więcej niż jednego uszkodzenia pojazdu.</a:t>
            </a:r>
            <a:endParaRPr b="0" lang="pl-PL" sz="1400" spc="-1" strike="noStrike">
              <a:latin typeface="Arial"/>
            </a:endParaRPr>
          </a:p>
          <a:p>
            <a:pPr marL="343080" indent="-307800" algn="just">
              <a:lnSpc>
                <a:spcPct val="100000"/>
              </a:lnSpc>
              <a:buNone/>
              <a:tabLst>
                <a:tab algn="l" pos="0"/>
              </a:tabLst>
            </a:pPr>
            <a:endParaRPr b="0" lang="pl-PL" sz="1400" spc="-1" strike="noStrike">
              <a:latin typeface="Arial"/>
            </a:endParaRPr>
          </a:p>
          <a:p>
            <a:pPr marL="343080" indent="-307800" algn="just">
              <a:lnSpc>
                <a:spcPct val="100000"/>
              </a:lnSpc>
              <a:buNone/>
              <a:tabLst>
                <a:tab algn="l" pos="0"/>
              </a:tabLst>
            </a:pPr>
            <a:r>
              <a:rPr b="0" lang="pl-PL" sz="1400" spc="-1" strike="noStrike">
                <a:solidFill>
                  <a:srgbClr val="000000"/>
                </a:solidFill>
                <a:latin typeface="Default Sans Serif;Verdana"/>
                <a:ea typeface="Default Sans Serif;Verdana"/>
              </a:rPr>
              <a:t>W trakcie prowadzonego postępowania śledczy udowodnili mężczyźnie popełnienie łącznie 12 przestępstw. Wszystkie dotyczyły uszkodzenia mienia.  </a:t>
            </a:r>
            <a:endParaRPr b="0" lang="pl-PL" sz="1400" spc="-1" strike="noStrike">
              <a:latin typeface="Arial"/>
            </a:endParaRPr>
          </a:p>
          <a:p>
            <a:pPr marL="343080" indent="-307800" algn="just">
              <a:lnSpc>
                <a:spcPct val="100000"/>
              </a:lnSpc>
              <a:buNone/>
              <a:tabLst>
                <a:tab algn="l" pos="0"/>
              </a:tabLst>
            </a:pPr>
            <a:endParaRPr b="0" lang="pl-PL" sz="1400" spc="-1" strike="noStrike">
              <a:latin typeface="Arial"/>
            </a:endParaRPr>
          </a:p>
          <a:p>
            <a:pPr marL="343080" indent="-307800" algn="just">
              <a:lnSpc>
                <a:spcPct val="100000"/>
              </a:lnSpc>
              <a:buNone/>
              <a:tabLst>
                <a:tab algn="l" pos="0"/>
              </a:tabLst>
            </a:pPr>
            <a:r>
              <a:rPr b="0" lang="pl-PL" sz="1400" spc="-1" strike="noStrike">
                <a:solidFill>
                  <a:srgbClr val="000000"/>
                </a:solidFill>
                <a:latin typeface="Default Sans Serif;Verdana"/>
                <a:ea typeface="Default Sans Serif;Verdana"/>
              </a:rPr>
              <a:t>Policjanci przedstawili 41-letniemu mieszkańcowi Sanoka 12 zarzutów uszkodzenia mienia o łącznej wartości ponad 54 tys. zł. Mężczyzna przyznał się do winy i wyraził chęć dobrowolnego poddania się karze określonej przez prokuratora. O konsekwencjach jakie poniesie zdecyduje sąd.</a:t>
            </a:r>
            <a:endParaRPr b="0" lang="pl-PL" sz="1400" spc="-1" strike="noStrike">
              <a:latin typeface="Arial"/>
            </a:endParaRPr>
          </a:p>
        </p:txBody>
      </p:sp>
      <p:pic>
        <p:nvPicPr>
          <p:cNvPr id="168" name="Picture 1" descr=""/>
          <p:cNvPicPr/>
          <p:nvPr/>
        </p:nvPicPr>
        <p:blipFill>
          <a:blip r:embed="rId1"/>
          <a:stretch/>
        </p:blipFill>
        <p:spPr>
          <a:xfrm>
            <a:off x="0" y="0"/>
            <a:ext cx="2293200" cy="837360"/>
          </a:xfrm>
          <a:prstGeom prst="rect">
            <a:avLst/>
          </a:prstGeom>
          <a:ln w="0">
            <a:noFill/>
          </a:ln>
        </p:spPr>
      </p:pic>
      <p:sp>
        <p:nvSpPr>
          <p:cNvPr id="169"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pic>
        <p:nvPicPr>
          <p:cNvPr id="170" name="Picture 2" descr="http://www.podkarpacka.policja.gov.pl/dokumenty/zalaczniki/303/mini/303-182168_m.jpg"/>
          <p:cNvPicPr/>
          <p:nvPr/>
        </p:nvPicPr>
        <p:blipFill>
          <a:blip r:embed="rId2"/>
          <a:stretch/>
        </p:blipFill>
        <p:spPr>
          <a:xfrm>
            <a:off x="6660360" y="5006880"/>
            <a:ext cx="2482920" cy="185040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Text Box 1"/>
          <p:cNvSpPr/>
          <p:nvPr/>
        </p:nvSpPr>
        <p:spPr>
          <a:xfrm>
            <a:off x="138240" y="1124640"/>
            <a:ext cx="8856360" cy="5456160"/>
          </a:xfrm>
          <a:prstGeom prst="rect">
            <a:avLst/>
          </a:prstGeom>
          <a:noFill/>
          <a:ln w="0">
            <a:noFill/>
          </a:ln>
        </p:spPr>
        <p:style>
          <a:lnRef idx="0"/>
          <a:fillRef idx="0"/>
          <a:effectRef idx="0"/>
          <a:fontRef idx="minor"/>
        </p:style>
        <p:txBody>
          <a:bodyPr lIns="0" rIns="0" tIns="25560" bIns="0" anchor="t">
            <a:noAutofit/>
          </a:bodyPr>
          <a:p>
            <a:pPr marL="343080" indent="-307800" algn="ctr">
              <a:lnSpc>
                <a:spcPct val="100000"/>
              </a:lnSpc>
              <a:buNone/>
              <a:tabLst>
                <a:tab algn="l" pos="0"/>
              </a:tabLst>
            </a:pPr>
            <a:r>
              <a:rPr b="1" lang="pl-PL" sz="2400" spc="-1" strike="noStrike" cap="all">
                <a:solidFill>
                  <a:srgbClr val="22228b"/>
                </a:solidFill>
                <a:latin typeface="ptsansnarrow"/>
                <a:ea typeface="Lucida Sans Unicode"/>
              </a:rPr>
              <a:t>Poszukiwania kobiety zakończyły się sukcesem</a:t>
            </a:r>
            <a:endParaRPr b="0" lang="pl-PL" sz="2400" spc="-1" strike="noStrike">
              <a:latin typeface="Arial"/>
            </a:endParaRPr>
          </a:p>
          <a:p>
            <a:pPr marL="343080" indent="-307800">
              <a:lnSpc>
                <a:spcPct val="100000"/>
              </a:lnSpc>
              <a:buNone/>
              <a:tabLst>
                <a:tab algn="l" pos="0"/>
              </a:tabLst>
            </a:pPr>
            <a:endParaRPr b="0" lang="pl-PL" sz="2400" spc="-1" strike="noStrike">
              <a:latin typeface="Arial"/>
            </a:endParaRPr>
          </a:p>
          <a:p>
            <a:pPr marL="343080" indent="-307800" algn="just">
              <a:lnSpc>
                <a:spcPct val="100000"/>
              </a:lnSpc>
              <a:buNone/>
              <a:tabLst>
                <a:tab algn="l" pos="0"/>
              </a:tabLst>
            </a:pPr>
            <a:r>
              <a:rPr b="1" lang="pl-PL" sz="1600" spc="-1" strike="noStrike">
                <a:solidFill>
                  <a:srgbClr val="000000"/>
                </a:solidFill>
                <a:latin typeface="Arial"/>
                <a:ea typeface="Lucida Sans Unicode"/>
              </a:rPr>
              <a:t>Listopad 2024 r.</a:t>
            </a:r>
            <a:r>
              <a:rPr b="0" lang="pl-PL" sz="1600" spc="-1" strike="noStrike">
                <a:solidFill>
                  <a:srgbClr val="000000"/>
                </a:solidFill>
                <a:latin typeface="Arial"/>
                <a:ea typeface="Lucida Sans Unicode"/>
              </a:rPr>
              <a:t>, dyżurny sanockiej komendy otrzymał zgłoszenie o zaginięciu 51-letniej mieszkanki powiatu sanockiego. Z przekazanej informacji wynikało, że kobieta o godz. 14, wyszła z domu do lasu i po trzech godzinach nawiązała kontakt z bliskimi. Poinformowała, że jest jej zimno, osadza się mgła, a ona nie wie gdzie jest. Chwilę wcześniej zamieściła niepokojący post na jednym z portali społecznościowych. </a:t>
            </a:r>
            <a:endParaRPr b="0" lang="pl-PL" sz="1600" spc="-1" strike="noStrike">
              <a:latin typeface="Arial"/>
            </a:endParaRPr>
          </a:p>
          <a:p>
            <a:pPr marL="343080" indent="-307800" algn="just">
              <a:lnSpc>
                <a:spcPct val="100000"/>
              </a:lnSpc>
              <a:buNone/>
              <a:tabLst>
                <a:tab algn="l" pos="0"/>
              </a:tabLst>
            </a:pPr>
            <a:endParaRPr b="0" lang="pl-PL" sz="1600" spc="-1" strike="noStrike">
              <a:latin typeface="Arial"/>
            </a:endParaRPr>
          </a:p>
          <a:p>
            <a:pPr marL="343080" indent="-307800" algn="just">
              <a:lnSpc>
                <a:spcPct val="100000"/>
              </a:lnSpc>
              <a:buNone/>
              <a:tabLst>
                <a:tab algn="l" pos="0"/>
              </a:tabLst>
            </a:pPr>
            <a:r>
              <a:rPr b="0" lang="pl-PL" sz="1600" spc="-1" strike="noStrike">
                <a:solidFill>
                  <a:srgbClr val="000000"/>
                </a:solidFill>
                <a:latin typeface="Arial"/>
                <a:ea typeface="Lucida Sans Unicode"/>
              </a:rPr>
              <a:t>Z uwagi na okoliczności, zapadający zmrok oraz niską temperaturę otoczenia, życie kobiety było zagrożone. Mundurowi natychmiast rozpoczęli poszukiwania. W działania zaangażowane były wszystkie patrole będące w służbie, a także GOPR i straż pożarna. Funkcjonariusze przeszukiwali wskazany teren leśny. Kobieta miała przy sobie telefon komórkowy więc nawiązywano z nią połączenia, jednak nie potrafiła określić, gdzie się znajduje. </a:t>
            </a:r>
            <a:endParaRPr b="0" lang="pl-PL" sz="1600" spc="-1" strike="noStrike">
              <a:latin typeface="Arial"/>
            </a:endParaRPr>
          </a:p>
          <a:p>
            <a:pPr marL="343080" indent="-307800" algn="just">
              <a:lnSpc>
                <a:spcPct val="100000"/>
              </a:lnSpc>
              <a:buNone/>
              <a:tabLst>
                <a:tab algn="l" pos="0"/>
              </a:tabLst>
            </a:pPr>
            <a:endParaRPr b="0" lang="pl-PL" sz="1600" spc="-1" strike="noStrike">
              <a:latin typeface="Arial"/>
            </a:endParaRPr>
          </a:p>
          <a:p>
            <a:pPr marL="343080" indent="-307800" algn="just">
              <a:lnSpc>
                <a:spcPct val="100000"/>
              </a:lnSpc>
              <a:buNone/>
              <a:tabLst>
                <a:tab algn="l" pos="0"/>
              </a:tabLst>
            </a:pPr>
            <a:r>
              <a:rPr b="0" lang="pl-PL" sz="1600" spc="-1" strike="noStrike">
                <a:solidFill>
                  <a:srgbClr val="000000"/>
                </a:solidFill>
                <a:latin typeface="Arial"/>
                <a:ea typeface="Lucida Sans Unicode"/>
              </a:rPr>
              <a:t>Po przejściu kilku kilometrów i użyciu amunicji sygnałowej, funkcjonariusze ponownie nawiązali kontakt z 51-latką. Słysząc nawoływanie kobiety, pośród drzew zauważono świecący ekran telefonu, który trzymała w ręce. Policjanci udzielili jej niezbędnej pomocy i otoczyli opieką, a następnie wyprowadzili z lasu. Zziębniętą, zdezorientowaną i przestraszoną kobietę przekazano pod opiekę zespołu ratownictwa medycznego. Decyzją ratowników przewieziono ją do szpitala.</a:t>
            </a:r>
            <a:r>
              <a:rPr b="0" lang="pl-PL" sz="1800" spc="-1" strike="noStrike">
                <a:solidFill>
                  <a:srgbClr val="000000"/>
                </a:solidFill>
                <a:latin typeface="Arial"/>
                <a:ea typeface="Lucida Sans Unicode"/>
              </a:rPr>
              <a:t> </a:t>
            </a:r>
            <a:endParaRPr b="0" lang="pl-PL" sz="1800" spc="-1" strike="noStrike">
              <a:latin typeface="Arial"/>
            </a:endParaRPr>
          </a:p>
          <a:p>
            <a:pPr marL="343080" indent="-307800" algn="ctr">
              <a:lnSpc>
                <a:spcPct val="100000"/>
              </a:lnSpc>
              <a:buNone/>
              <a:tabLst>
                <a:tab algn="l" pos="0"/>
              </a:tabLst>
            </a:pPr>
            <a:endParaRPr b="0" lang="pl-PL" sz="1800" spc="-1" strike="noStrike">
              <a:latin typeface="Arial"/>
            </a:endParaRPr>
          </a:p>
        </p:txBody>
      </p:sp>
      <p:pic>
        <p:nvPicPr>
          <p:cNvPr id="172" name="Picture 1" descr=""/>
          <p:cNvPicPr/>
          <p:nvPr/>
        </p:nvPicPr>
        <p:blipFill>
          <a:blip r:embed="rId1"/>
          <a:stretch/>
        </p:blipFill>
        <p:spPr>
          <a:xfrm>
            <a:off x="0" y="0"/>
            <a:ext cx="2293200" cy="837360"/>
          </a:xfrm>
          <a:prstGeom prst="rect">
            <a:avLst/>
          </a:prstGeom>
          <a:ln w="0">
            <a:noFill/>
          </a:ln>
        </p:spPr>
      </p:pic>
      <p:sp>
        <p:nvSpPr>
          <p:cNvPr id="173"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 Box 1"/>
          <p:cNvSpPr/>
          <p:nvPr/>
        </p:nvSpPr>
        <p:spPr>
          <a:xfrm>
            <a:off x="138240" y="1124640"/>
            <a:ext cx="8856360" cy="5456160"/>
          </a:xfrm>
          <a:prstGeom prst="rect">
            <a:avLst/>
          </a:prstGeom>
          <a:noFill/>
          <a:ln w="0">
            <a:noFill/>
          </a:ln>
        </p:spPr>
        <p:style>
          <a:lnRef idx="0"/>
          <a:fillRef idx="0"/>
          <a:effectRef idx="0"/>
          <a:fontRef idx="minor"/>
        </p:style>
        <p:txBody>
          <a:bodyPr lIns="0" rIns="0" tIns="25560" bIns="0" anchor="t">
            <a:noAutofit/>
          </a:bodyPr>
          <a:p>
            <a:pPr marL="343080" indent="-307800" algn="ctr">
              <a:lnSpc>
                <a:spcPct val="100000"/>
              </a:lnSpc>
              <a:buNone/>
              <a:tabLst>
                <a:tab algn="l" pos="0"/>
              </a:tabLst>
            </a:pPr>
            <a:r>
              <a:rPr b="1" lang="pl-PL" sz="2400" spc="-1" strike="noStrike" cap="all">
                <a:solidFill>
                  <a:srgbClr val="22228b"/>
                </a:solidFill>
                <a:latin typeface="ptsansnarrow"/>
                <a:ea typeface="Lucida Sans Unicode"/>
              </a:rPr>
              <a:t>Policjanci ratowali tonącego mężczyznę</a:t>
            </a:r>
            <a:endParaRPr b="0" lang="pl-PL" sz="2400" spc="-1" strike="noStrike">
              <a:latin typeface="Arial"/>
            </a:endParaRPr>
          </a:p>
          <a:p>
            <a:pPr marL="343080" indent="-307800" algn="ctr">
              <a:lnSpc>
                <a:spcPct val="100000"/>
              </a:lnSpc>
              <a:buNone/>
              <a:tabLst>
                <a:tab algn="l" pos="0"/>
              </a:tabLst>
            </a:pPr>
            <a:endParaRPr b="0" lang="pl-PL" sz="2400" spc="-1" strike="noStrike">
              <a:latin typeface="Arial"/>
            </a:endParaRPr>
          </a:p>
          <a:p>
            <a:pPr marL="343080" indent="-307800" algn="just">
              <a:lnSpc>
                <a:spcPct val="100000"/>
              </a:lnSpc>
              <a:buNone/>
              <a:tabLst>
                <a:tab algn="l" pos="0"/>
              </a:tabLst>
            </a:pPr>
            <a:r>
              <a:rPr b="1" lang="pl-PL" sz="1600" spc="-1" strike="noStrike">
                <a:solidFill>
                  <a:srgbClr val="000000"/>
                </a:solidFill>
                <a:latin typeface="Arial"/>
                <a:ea typeface="Lucida Sans Unicode"/>
              </a:rPr>
              <a:t>Listopad 2024 r.</a:t>
            </a:r>
            <a:r>
              <a:rPr b="0" lang="pl-PL" sz="1600" spc="-1" strike="noStrike">
                <a:solidFill>
                  <a:srgbClr val="000000"/>
                </a:solidFill>
                <a:latin typeface="Arial"/>
                <a:ea typeface="Lucida Sans Unicode"/>
              </a:rPr>
              <a:t> </a:t>
            </a:r>
            <a:endParaRPr b="0" lang="pl-PL" sz="1600" spc="-1" strike="noStrike">
              <a:latin typeface="Arial"/>
            </a:endParaRPr>
          </a:p>
          <a:p>
            <a:pPr marL="343080" indent="-307800" algn="just">
              <a:lnSpc>
                <a:spcPct val="100000"/>
              </a:lnSpc>
              <a:buNone/>
              <a:tabLst>
                <a:tab algn="l" pos="0"/>
              </a:tabLst>
            </a:pPr>
            <a:r>
              <a:rPr b="0" lang="pl-PL" sz="1600" spc="-1" strike="noStrike">
                <a:solidFill>
                  <a:srgbClr val="000000"/>
                </a:solidFill>
                <a:latin typeface="Arial"/>
                <a:ea typeface="Lucida Sans Unicode"/>
              </a:rPr>
              <a:t>Do zdarzenia doszło w sobotę przed godz. 19, w Sanoku przy ul. Królowej Bony. Z otrzymanego zgłoszenia wynikało, że mężczyzna wpadł do Sanu i nie może samodzielnie wyjść z wody.</a:t>
            </a:r>
            <a:endParaRPr b="0" lang="pl-PL" sz="1600" spc="-1" strike="noStrike">
              <a:latin typeface="Arial"/>
            </a:endParaRPr>
          </a:p>
          <a:p>
            <a:pPr marL="343080" indent="-307800" algn="just">
              <a:lnSpc>
                <a:spcPct val="100000"/>
              </a:lnSpc>
              <a:buNone/>
              <a:tabLst>
                <a:tab algn="l" pos="0"/>
              </a:tabLst>
            </a:pPr>
            <a:endParaRPr b="0" lang="pl-PL" sz="1600" spc="-1" strike="noStrike">
              <a:latin typeface="Arial"/>
            </a:endParaRPr>
          </a:p>
          <a:p>
            <a:pPr marL="343080" indent="-307800" algn="just">
              <a:lnSpc>
                <a:spcPct val="100000"/>
              </a:lnSpc>
              <a:buNone/>
              <a:tabLst>
                <a:tab algn="l" pos="0"/>
              </a:tabLst>
            </a:pPr>
            <a:r>
              <a:rPr b="0" lang="pl-PL" sz="1600" spc="-1" strike="noStrike">
                <a:solidFill>
                  <a:srgbClr val="000000"/>
                </a:solidFill>
                <a:latin typeface="Arial"/>
                <a:ea typeface="Lucida Sans Unicode"/>
              </a:rPr>
              <a:t>Na miejscu policjanci zastali zgłaszającą, która oświadczyła, że jej brat, 37-letni mieszkaniec powiatu sanockiego, szedł brzegiem rzeki, w pewnym momencie poślizgnął się i wpadł do wody. Kobieta próbowała go samodzielnie wyciągnąć, ale nie dała rady go uratować. Nurt wody był silny i tonący mężczyzna coraz bardziej oddalał się od brzegu. </a:t>
            </a:r>
            <a:endParaRPr b="0" lang="pl-PL" sz="1600" spc="-1" strike="noStrike">
              <a:latin typeface="Arial"/>
            </a:endParaRPr>
          </a:p>
          <a:p>
            <a:pPr marL="343080" indent="-307800" algn="just">
              <a:lnSpc>
                <a:spcPct val="100000"/>
              </a:lnSpc>
              <a:buNone/>
              <a:tabLst>
                <a:tab algn="l" pos="0"/>
              </a:tabLst>
            </a:pPr>
            <a:endParaRPr b="0" lang="pl-PL" sz="1600" spc="-1" strike="noStrike">
              <a:latin typeface="Arial"/>
            </a:endParaRPr>
          </a:p>
          <a:p>
            <a:pPr marL="343080" indent="-307800" algn="just">
              <a:lnSpc>
                <a:spcPct val="100000"/>
              </a:lnSpc>
              <a:buNone/>
              <a:tabLst>
                <a:tab algn="l" pos="0"/>
              </a:tabLst>
            </a:pPr>
            <a:r>
              <a:rPr b="0" lang="pl-PL" sz="1600" spc="-1" strike="noStrike">
                <a:solidFill>
                  <a:srgbClr val="000000"/>
                </a:solidFill>
                <a:latin typeface="Arial"/>
                <a:ea typeface="Lucida Sans Unicode"/>
              </a:rPr>
              <a:t>Policjanci widząc, że życie mężczyzny jest zagrożone, weszli do wody, aby wydostać go na brzeg. W międzyczasie dojechali strażacy, którzy włączyli się w akcję ratunkową i wspólnymi siłami uratowano tonącego 37-latka. Zziębnięty i wystraszony mężczyzna trafił do szpitala.</a:t>
            </a:r>
            <a:endParaRPr b="0" lang="pl-PL" sz="1600" spc="-1" strike="noStrike">
              <a:latin typeface="Arial"/>
            </a:endParaRPr>
          </a:p>
        </p:txBody>
      </p:sp>
      <p:pic>
        <p:nvPicPr>
          <p:cNvPr id="175" name="Picture 1" descr=""/>
          <p:cNvPicPr/>
          <p:nvPr/>
        </p:nvPicPr>
        <p:blipFill>
          <a:blip r:embed="rId1"/>
          <a:stretch/>
        </p:blipFill>
        <p:spPr>
          <a:xfrm>
            <a:off x="0" y="0"/>
            <a:ext cx="2293200" cy="837360"/>
          </a:xfrm>
          <a:prstGeom prst="rect">
            <a:avLst/>
          </a:prstGeom>
          <a:ln w="0">
            <a:noFill/>
          </a:ln>
        </p:spPr>
      </p:pic>
      <p:sp>
        <p:nvSpPr>
          <p:cNvPr id="176"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pic>
        <p:nvPicPr>
          <p:cNvPr id="177" name="Picture 3" descr=""/>
          <p:cNvPicPr/>
          <p:nvPr/>
        </p:nvPicPr>
        <p:blipFill>
          <a:blip r:embed="rId2"/>
          <a:stretch/>
        </p:blipFill>
        <p:spPr>
          <a:xfrm>
            <a:off x="6372360" y="4770360"/>
            <a:ext cx="2770920" cy="20844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 Box 1"/>
          <p:cNvSpPr/>
          <p:nvPr/>
        </p:nvSpPr>
        <p:spPr>
          <a:xfrm>
            <a:off x="179640" y="908640"/>
            <a:ext cx="8856360" cy="5672160"/>
          </a:xfrm>
          <a:prstGeom prst="rect">
            <a:avLst/>
          </a:prstGeom>
          <a:noFill/>
          <a:ln w="0">
            <a:noFill/>
          </a:ln>
        </p:spPr>
        <p:style>
          <a:lnRef idx="0"/>
          <a:fillRef idx="0"/>
          <a:effectRef idx="0"/>
          <a:fontRef idx="minor"/>
        </p:style>
        <p:txBody>
          <a:bodyPr lIns="0" rIns="0" tIns="25560" bIns="0" anchor="t">
            <a:noAutofit/>
          </a:bodyPr>
          <a:p>
            <a:pPr marL="343080" indent="-307800" algn="ctr">
              <a:lnSpc>
                <a:spcPct val="100000"/>
              </a:lnSpc>
              <a:buNone/>
              <a:tabLst>
                <a:tab algn="l" pos="0"/>
              </a:tabLst>
            </a:pPr>
            <a:r>
              <a:rPr b="1" lang="pl-PL" sz="2000" spc="-1" strike="noStrike" cap="all">
                <a:solidFill>
                  <a:srgbClr val="22228b"/>
                </a:solidFill>
                <a:latin typeface="Arial"/>
                <a:ea typeface="Lucida Sans Unicode"/>
              </a:rPr>
              <a:t>„</a:t>
            </a:r>
            <a:r>
              <a:rPr b="1" lang="pl-PL" sz="2000" spc="-1" strike="noStrike" cap="all">
                <a:solidFill>
                  <a:srgbClr val="22228b"/>
                </a:solidFill>
                <a:latin typeface="Arial"/>
                <a:ea typeface="Lucida Sans Unicode"/>
              </a:rPr>
              <a:t>Bieszczady 2024” </a:t>
            </a:r>
            <a:endParaRPr b="0" lang="pl-PL" sz="2000" spc="-1" strike="noStrike">
              <a:latin typeface="Arial"/>
            </a:endParaRPr>
          </a:p>
          <a:p>
            <a:pPr marL="343080" indent="-307800" algn="ctr">
              <a:lnSpc>
                <a:spcPct val="100000"/>
              </a:lnSpc>
              <a:buNone/>
              <a:tabLst>
                <a:tab algn="l" pos="0"/>
              </a:tabLst>
            </a:pPr>
            <a:r>
              <a:rPr b="1" lang="pl-PL" sz="2000" spc="-1" strike="noStrike" cap="all">
                <a:solidFill>
                  <a:srgbClr val="22228b"/>
                </a:solidFill>
                <a:latin typeface="Arial"/>
                <a:ea typeface="Lucida Sans Unicode"/>
              </a:rPr>
              <a:t>ćwiczenia służb na wypadek zagrożenia terrorystycznego</a:t>
            </a:r>
            <a:endParaRPr b="0" lang="pl-PL" sz="2000" spc="-1" strike="noStrike">
              <a:latin typeface="Arial"/>
            </a:endParaRPr>
          </a:p>
          <a:p>
            <a:pPr marL="343080" indent="-307800" algn="just">
              <a:lnSpc>
                <a:spcPct val="100000"/>
              </a:lnSpc>
              <a:buNone/>
              <a:tabLst>
                <a:tab algn="l" pos="0"/>
              </a:tabLst>
            </a:pPr>
            <a:endParaRPr b="0" lang="pl-PL" sz="2000" spc="-1" strike="noStrike">
              <a:latin typeface="Arial"/>
            </a:endParaRPr>
          </a:p>
          <a:p>
            <a:pPr marL="343080" indent="-307800" algn="just">
              <a:lnSpc>
                <a:spcPct val="150000"/>
              </a:lnSpc>
              <a:buNone/>
              <a:tabLst>
                <a:tab algn="l" pos="0"/>
              </a:tabLst>
            </a:pPr>
            <a:r>
              <a:rPr b="0" lang="pl-PL" sz="1600" spc="-1" strike="noStrike">
                <a:solidFill>
                  <a:srgbClr val="000000"/>
                </a:solidFill>
                <a:latin typeface="Default Sans Serif;Verdana"/>
                <a:ea typeface="Default Sans Serif;Verdana"/>
              </a:rPr>
              <a:t>Dwudniowe ćwiczenia zostały zorganizowane na terenie czterech powiatów: brzozowskiego, sanockiego, leskiego oraz bieszczadzkiego. Składały się z sześciu epizodów i były to m.in. gaszenie pożaru lasu i terenów przyległych w utrudnionych warunkach górskich, zwalczanie aktu terrorystycznego połączonego z zagrożeniem chemicznym, biologicznym, związanym</a:t>
            </a:r>
            <a:br/>
            <a:r>
              <a:rPr b="0" lang="pl-PL" sz="1600" spc="-1" strike="noStrike">
                <a:solidFill>
                  <a:srgbClr val="000000"/>
                </a:solidFill>
                <a:latin typeface="Default Sans Serif;Verdana"/>
                <a:ea typeface="Default Sans Serif;Verdana"/>
              </a:rPr>
              <a:t>z eksplozją, działania poszukiwawczo-ratownicze w terenie górskim, organizację działań ratowniczych po wypadku na wodzie, ochronę obiektu ważnego dla obronności i interesu gospodarczego państwa, a także zwalczanie zagrożeń związanych z magazynowaniem</a:t>
            </a:r>
            <a:br/>
            <a:r>
              <a:rPr b="0" lang="pl-PL" sz="1600" spc="-1" strike="noStrike">
                <a:solidFill>
                  <a:srgbClr val="000000"/>
                </a:solidFill>
                <a:latin typeface="Default Sans Serif;Verdana"/>
                <a:ea typeface="Default Sans Serif;Verdana"/>
              </a:rPr>
              <a:t>i przesyłem gazu.</a:t>
            </a:r>
            <a:endParaRPr b="0" lang="pl-PL" sz="1600" spc="-1" strike="noStrike">
              <a:latin typeface="Arial"/>
            </a:endParaRPr>
          </a:p>
        </p:txBody>
      </p:sp>
      <p:pic>
        <p:nvPicPr>
          <p:cNvPr id="179" name="Picture 1" descr=""/>
          <p:cNvPicPr/>
          <p:nvPr/>
        </p:nvPicPr>
        <p:blipFill>
          <a:blip r:embed="rId1"/>
          <a:stretch/>
        </p:blipFill>
        <p:spPr>
          <a:xfrm>
            <a:off x="0" y="0"/>
            <a:ext cx="2293200" cy="837360"/>
          </a:xfrm>
          <a:prstGeom prst="rect">
            <a:avLst/>
          </a:prstGeom>
          <a:ln w="0">
            <a:noFill/>
          </a:ln>
        </p:spPr>
      </p:pic>
      <p:sp>
        <p:nvSpPr>
          <p:cNvPr id="180"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pic>
        <p:nvPicPr>
          <p:cNvPr id="181" name="Picture 2" descr="Ćwiczenia dowódczo-sztabowe Bieszczady 2024"/>
          <p:cNvPicPr/>
          <p:nvPr/>
        </p:nvPicPr>
        <p:blipFill>
          <a:blip r:embed="rId2"/>
          <a:stretch/>
        </p:blipFill>
        <p:spPr>
          <a:xfrm>
            <a:off x="5780520" y="4340160"/>
            <a:ext cx="3356280" cy="2517120"/>
          </a:xfrm>
          <a:prstGeom prst="rect">
            <a:avLst/>
          </a:prstGeom>
          <a:ln w="0">
            <a:noFill/>
          </a:ln>
        </p:spPr>
      </p:pic>
      <p:pic>
        <p:nvPicPr>
          <p:cNvPr id="182" name="Picture 3" descr=""/>
          <p:cNvPicPr/>
          <p:nvPr/>
        </p:nvPicPr>
        <p:blipFill>
          <a:blip r:embed="rId3"/>
          <a:stretch/>
        </p:blipFill>
        <p:spPr>
          <a:xfrm>
            <a:off x="0" y="4791600"/>
            <a:ext cx="3671640" cy="206820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183" name="Text Box 1"/>
          <p:cNvSpPr/>
          <p:nvPr/>
        </p:nvSpPr>
        <p:spPr>
          <a:xfrm>
            <a:off x="384840" y="745200"/>
            <a:ext cx="8228880" cy="70092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3200" spc="-1" strike="noStrike">
                <a:solidFill>
                  <a:srgbClr val="262699"/>
                </a:solidFill>
                <a:latin typeface="Garamond"/>
                <a:ea typeface="Lucida Sans Unicode"/>
              </a:rPr>
              <a:t>Przemoc w rodzinie</a:t>
            </a:r>
            <a:endParaRPr b="0" lang="pl-PL" sz="3200" spc="-1" strike="noStrike">
              <a:latin typeface="Arial"/>
            </a:endParaRPr>
          </a:p>
        </p:txBody>
      </p:sp>
      <p:sp>
        <p:nvSpPr>
          <p:cNvPr id="184" name="Text Box 2"/>
          <p:cNvSpPr/>
          <p:nvPr/>
        </p:nvSpPr>
        <p:spPr>
          <a:xfrm>
            <a:off x="251640" y="1440000"/>
            <a:ext cx="8496360" cy="5307840"/>
          </a:xfrm>
          <a:prstGeom prst="rect">
            <a:avLst/>
          </a:prstGeom>
          <a:noFill/>
          <a:ln w="0">
            <a:noFill/>
          </a:ln>
        </p:spPr>
        <p:style>
          <a:lnRef idx="0"/>
          <a:fillRef idx="0"/>
          <a:effectRef idx="0"/>
          <a:fontRef idx="minor"/>
        </p:style>
        <p:txBody>
          <a:bodyPr lIns="90000" rIns="90000" tIns="46800" bIns="46800" anchor="t">
            <a:noAutofit/>
          </a:bodyPr>
          <a:p>
            <a:pPr algn="just">
              <a:lnSpc>
                <a:spcPct val="100000"/>
              </a:lnSpc>
              <a:spcBef>
                <a:spcPts val="601"/>
              </a:spcBef>
              <a:buNone/>
              <a:tabLst>
                <a:tab algn="l" pos="0"/>
              </a:tabLst>
            </a:pPr>
            <a:r>
              <a:rPr b="0" lang="pl-PL" sz="2200" spc="-1" strike="noStrike">
                <a:solidFill>
                  <a:srgbClr val="33cc66"/>
                </a:solidFill>
                <a:latin typeface="Garamond"/>
                <a:ea typeface="Lucida Sans Unicode"/>
              </a:rPr>
              <a:t>Spośród wszystkich przeprowadzonych interwencji domowych w </a:t>
            </a:r>
            <a:r>
              <a:rPr b="0" lang="pl-PL" sz="2200" spc="-1" strike="noStrike">
                <a:solidFill>
                  <a:srgbClr val="ff0000"/>
                </a:solidFill>
                <a:latin typeface="Garamond"/>
                <a:ea typeface="Lucida Sans Unicode"/>
              </a:rPr>
              <a:t>2024</a:t>
            </a:r>
            <a:r>
              <a:rPr b="0" lang="pl-PL" sz="2200" spc="-1" strike="noStrike">
                <a:solidFill>
                  <a:srgbClr val="33cc66"/>
                </a:solidFill>
                <a:latin typeface="Garamond"/>
                <a:ea typeface="Lucida Sans Unicode"/>
              </a:rPr>
              <a:t> roku:</a:t>
            </a:r>
            <a:endParaRPr b="0" lang="pl-PL" sz="2200" spc="-1" strike="noStrike">
              <a:latin typeface="Arial"/>
            </a:endParaRPr>
          </a:p>
          <a:p>
            <a:pPr marL="289080" indent="-289080" algn="just">
              <a:lnSpc>
                <a:spcPct val="100000"/>
              </a:lnSpc>
              <a:spcBef>
                <a:spcPts val="601"/>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200" spc="-1" strike="noStrike">
                <a:solidFill>
                  <a:srgbClr val="33cc66"/>
                </a:solidFill>
                <a:latin typeface="Garamond"/>
                <a:ea typeface="Lucida Sans Unicode"/>
              </a:rPr>
              <a:t>W</a:t>
            </a:r>
            <a:r>
              <a:rPr b="0" lang="pl-PL" sz="2200" spc="-1" strike="noStrike">
                <a:solidFill>
                  <a:srgbClr val="ffffff"/>
                </a:solidFill>
                <a:latin typeface="Garamond"/>
                <a:ea typeface="Lucida Sans Unicode"/>
              </a:rPr>
              <a:t> </a:t>
            </a:r>
            <a:r>
              <a:rPr b="1" lang="pl-PL" sz="2200" spc="-1" strike="noStrike">
                <a:solidFill>
                  <a:srgbClr val="ff0000"/>
                </a:solidFill>
                <a:latin typeface="Garamond"/>
                <a:ea typeface="Lucida Sans Unicode"/>
              </a:rPr>
              <a:t>129 </a:t>
            </a:r>
            <a:r>
              <a:rPr b="0" lang="pl-PL" sz="2200" spc="-1" strike="noStrike">
                <a:solidFill>
                  <a:srgbClr val="33cc66"/>
                </a:solidFill>
                <a:latin typeface="Garamond"/>
                <a:ea typeface="Lucida Sans Unicode"/>
              </a:rPr>
              <a:t>przypadkach stwierdzono zjawisko przemocy w rodzinie w tym w </a:t>
            </a:r>
            <a:r>
              <a:rPr b="0" lang="pl-PL" sz="2200" spc="-1" strike="noStrike">
                <a:solidFill>
                  <a:srgbClr val="ff0000"/>
                </a:solidFill>
                <a:latin typeface="Garamond"/>
                <a:ea typeface="Lucida Sans Unicode"/>
              </a:rPr>
              <a:t>114 </a:t>
            </a:r>
            <a:r>
              <a:rPr b="0" lang="pl-PL" sz="2200" spc="-1" strike="noStrike">
                <a:solidFill>
                  <a:srgbClr val="33cc66"/>
                </a:solidFill>
                <a:latin typeface="Garamond"/>
                <a:ea typeface="Lucida Sans Unicode"/>
              </a:rPr>
              <a:t>przypadkach wdrożono nową procedurę Niebieska Karta, a </a:t>
            </a:r>
            <a:r>
              <a:rPr b="0" lang="pl-PL" sz="2200" spc="-1" strike="noStrike">
                <a:solidFill>
                  <a:srgbClr val="ff0000"/>
                </a:solidFill>
                <a:latin typeface="Garamond"/>
                <a:ea typeface="Lucida Sans Unicode"/>
              </a:rPr>
              <a:t>15 </a:t>
            </a:r>
            <a:r>
              <a:rPr b="0" lang="pl-PL" sz="2200" spc="-1" strike="noStrike">
                <a:solidFill>
                  <a:srgbClr val="33cc66"/>
                </a:solidFill>
                <a:latin typeface="Garamond"/>
                <a:ea typeface="Lucida Sans Unicode"/>
              </a:rPr>
              <a:t>dotyczyła kolejnych przypadków przemocy w trakcie trwającej już procedury z tego</a:t>
            </a:r>
            <a:r>
              <a:rPr b="0" lang="pl-PL" sz="2200" spc="-1" strike="noStrike">
                <a:solidFill>
                  <a:srgbClr val="ffffff"/>
                </a:solidFill>
                <a:latin typeface="Garamond"/>
                <a:ea typeface="Lucida Sans Unicode"/>
              </a:rPr>
              <a:t> </a:t>
            </a:r>
            <a:r>
              <a:rPr b="1" lang="pl-PL" sz="2200" spc="-1" strike="noStrike">
                <a:solidFill>
                  <a:srgbClr val="ff0000"/>
                </a:solidFill>
                <a:latin typeface="Garamond"/>
                <a:ea typeface="Lucida Sans Unicode"/>
              </a:rPr>
              <a:t>59 </a:t>
            </a:r>
            <a:r>
              <a:rPr b="0" lang="pl-PL" sz="2200" spc="-1" strike="noStrike">
                <a:solidFill>
                  <a:srgbClr val="33cc66"/>
                </a:solidFill>
                <a:latin typeface="Garamond"/>
                <a:ea typeface="Lucida Sans Unicode"/>
              </a:rPr>
              <a:t>na terenach wiejskich i </a:t>
            </a:r>
            <a:r>
              <a:rPr b="1" lang="pl-PL" sz="2200" spc="-1" strike="noStrike">
                <a:solidFill>
                  <a:srgbClr val="ff0000"/>
                </a:solidFill>
                <a:latin typeface="Garamond"/>
                <a:ea typeface="Lucida Sans Unicode"/>
              </a:rPr>
              <a:t>70 </a:t>
            </a:r>
            <a:r>
              <a:rPr b="0" lang="pl-PL" sz="2200" spc="-1" strike="noStrike">
                <a:solidFill>
                  <a:srgbClr val="33cc66"/>
                </a:solidFill>
                <a:latin typeface="Garamond"/>
                <a:ea typeface="Lucida Sans Unicode"/>
              </a:rPr>
              <a:t>na terenach miejskich.</a:t>
            </a:r>
            <a:endParaRPr b="0" lang="pl-PL" sz="2200" spc="-1" strike="noStrike">
              <a:latin typeface="Arial"/>
            </a:endParaRPr>
          </a:p>
          <a:p>
            <a:pPr marL="289080" indent="-289080" algn="just">
              <a:lnSpc>
                <a:spcPct val="100000"/>
              </a:lnSpc>
              <a:spcBef>
                <a:spcPts val="601"/>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200" spc="-1" strike="noStrike">
                <a:solidFill>
                  <a:srgbClr val="33cc66"/>
                </a:solidFill>
                <a:latin typeface="Garamond"/>
                <a:ea typeface="Lucida Sans Unicode"/>
              </a:rPr>
              <a:t>Wśród</a:t>
            </a:r>
            <a:r>
              <a:rPr b="0" lang="pl-PL" sz="2200" spc="-1" strike="noStrike">
                <a:solidFill>
                  <a:srgbClr val="ffffff"/>
                </a:solidFill>
                <a:latin typeface="Garamond"/>
                <a:ea typeface="Lucida Sans Unicode"/>
              </a:rPr>
              <a:t> </a:t>
            </a:r>
            <a:r>
              <a:rPr b="1" lang="pl-PL" sz="2200" spc="-1" strike="noStrike">
                <a:solidFill>
                  <a:srgbClr val="ff0000"/>
                </a:solidFill>
                <a:latin typeface="Garamond"/>
                <a:ea typeface="Lucida Sans Unicode"/>
              </a:rPr>
              <a:t>210 </a:t>
            </a:r>
            <a:r>
              <a:rPr b="0" lang="pl-PL" sz="2200" spc="-1" strike="noStrike">
                <a:solidFill>
                  <a:srgbClr val="33cc66"/>
                </a:solidFill>
                <a:latin typeface="Garamond"/>
                <a:ea typeface="Lucida Sans Unicode"/>
              </a:rPr>
              <a:t>ofiar przemocy było</a:t>
            </a:r>
            <a:r>
              <a:rPr b="0" lang="pl-PL" sz="2200" spc="-1" strike="noStrike">
                <a:solidFill>
                  <a:srgbClr val="ffffff"/>
                </a:solidFill>
                <a:latin typeface="Garamond"/>
                <a:ea typeface="Lucida Sans Unicode"/>
              </a:rPr>
              <a:t> </a:t>
            </a:r>
            <a:r>
              <a:rPr b="0" lang="pl-PL" sz="2200" spc="-1" strike="noStrike">
                <a:solidFill>
                  <a:srgbClr val="ff0000"/>
                </a:solidFill>
                <a:latin typeface="Garamond"/>
                <a:ea typeface="Lucida Sans Unicode"/>
              </a:rPr>
              <a:t>104 </a:t>
            </a:r>
            <a:r>
              <a:rPr b="0" lang="pl-PL" sz="2200" spc="-1" strike="noStrike">
                <a:solidFill>
                  <a:srgbClr val="33cc66"/>
                </a:solidFill>
                <a:latin typeface="Garamond"/>
                <a:ea typeface="Lucida Sans Unicode"/>
              </a:rPr>
              <a:t>kobiet,</a:t>
            </a:r>
            <a:r>
              <a:rPr b="0" lang="pl-PL" sz="2200" spc="-1" strike="noStrike">
                <a:solidFill>
                  <a:srgbClr val="ffffff"/>
                </a:solidFill>
                <a:latin typeface="Garamond"/>
                <a:ea typeface="Lucida Sans Unicode"/>
              </a:rPr>
              <a:t> </a:t>
            </a:r>
            <a:r>
              <a:rPr b="0" lang="pl-PL" sz="2200" spc="-1" strike="noStrike">
                <a:solidFill>
                  <a:srgbClr val="ff0000"/>
                </a:solidFill>
                <a:latin typeface="Garamond"/>
                <a:ea typeface="Lucida Sans Unicode"/>
              </a:rPr>
              <a:t>28 </a:t>
            </a:r>
            <a:r>
              <a:rPr b="0" lang="pl-PL" sz="2200" spc="-1" strike="noStrike">
                <a:solidFill>
                  <a:srgbClr val="33cc66"/>
                </a:solidFill>
                <a:latin typeface="Garamond"/>
                <a:ea typeface="Lucida Sans Unicode"/>
              </a:rPr>
              <a:t>mężczyzn i </a:t>
            </a:r>
            <a:r>
              <a:rPr b="0" lang="pl-PL" sz="2200" spc="-1" strike="noStrike">
                <a:solidFill>
                  <a:srgbClr val="ff0000"/>
                </a:solidFill>
                <a:latin typeface="Garamond"/>
                <a:ea typeface="Lucida Sans Unicode"/>
              </a:rPr>
              <a:t>78 </a:t>
            </a:r>
            <a:r>
              <a:rPr b="0" lang="pl-PL" sz="2200" spc="-1" strike="noStrike">
                <a:solidFill>
                  <a:srgbClr val="33cc66"/>
                </a:solidFill>
                <a:latin typeface="Garamond"/>
                <a:ea typeface="Lucida Sans Unicode"/>
              </a:rPr>
              <a:t>dzieci.</a:t>
            </a:r>
            <a:endParaRPr b="0" lang="pl-PL" sz="2200" spc="-1" strike="noStrike">
              <a:latin typeface="Arial"/>
            </a:endParaRPr>
          </a:p>
          <a:p>
            <a:pPr marL="289080" indent="-289080" algn="just">
              <a:lnSpc>
                <a:spcPct val="100000"/>
              </a:lnSpc>
              <a:spcBef>
                <a:spcPts val="601"/>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200" spc="-1" strike="noStrike">
                <a:solidFill>
                  <a:srgbClr val="33cc66"/>
                </a:solidFill>
                <a:latin typeface="Garamond"/>
                <a:ea typeface="Lucida Sans Unicode"/>
              </a:rPr>
              <a:t>Wśród</a:t>
            </a:r>
            <a:r>
              <a:rPr b="0" lang="pl-PL" sz="2200" spc="-1" strike="noStrike">
                <a:solidFill>
                  <a:srgbClr val="ffffff"/>
                </a:solidFill>
                <a:latin typeface="Garamond"/>
                <a:ea typeface="Lucida Sans Unicode"/>
              </a:rPr>
              <a:t> </a:t>
            </a:r>
            <a:r>
              <a:rPr b="1" lang="pl-PL" sz="2200" spc="-1" strike="noStrike">
                <a:solidFill>
                  <a:srgbClr val="ff0000"/>
                </a:solidFill>
                <a:latin typeface="Garamond"/>
                <a:ea typeface="Lucida Sans Unicode"/>
              </a:rPr>
              <a:t>132 </a:t>
            </a:r>
            <a:r>
              <a:rPr b="0" lang="pl-PL" sz="2200" spc="-1" strike="noStrike">
                <a:solidFill>
                  <a:srgbClr val="33cc66"/>
                </a:solidFill>
                <a:latin typeface="Garamond"/>
                <a:ea typeface="Lucida Sans Unicode"/>
              </a:rPr>
              <a:t>sprawców przemocy było</a:t>
            </a:r>
            <a:r>
              <a:rPr b="0" lang="pl-PL" sz="2200" spc="-1" strike="noStrike">
                <a:solidFill>
                  <a:srgbClr val="ffffff"/>
                </a:solidFill>
                <a:latin typeface="Garamond"/>
                <a:ea typeface="Lucida Sans Unicode"/>
              </a:rPr>
              <a:t> </a:t>
            </a:r>
            <a:r>
              <a:rPr b="0" lang="pl-PL" sz="2200" spc="-1" strike="noStrike">
                <a:solidFill>
                  <a:srgbClr val="ff0000"/>
                </a:solidFill>
                <a:latin typeface="Garamond"/>
                <a:ea typeface="Lucida Sans Unicode"/>
              </a:rPr>
              <a:t>117 </a:t>
            </a:r>
            <a:r>
              <a:rPr b="0" lang="pl-PL" sz="2200" spc="-1" strike="noStrike">
                <a:solidFill>
                  <a:srgbClr val="33cc66"/>
                </a:solidFill>
                <a:latin typeface="Garamond"/>
                <a:ea typeface="Lucida Sans Unicode"/>
              </a:rPr>
              <a:t>mężczyzn,</a:t>
            </a:r>
            <a:r>
              <a:rPr b="0" lang="pl-PL" sz="2200" spc="-1" strike="noStrike">
                <a:solidFill>
                  <a:srgbClr val="ffffff"/>
                </a:solidFill>
                <a:latin typeface="Garamond"/>
                <a:ea typeface="Lucida Sans Unicode"/>
              </a:rPr>
              <a:t> </a:t>
            </a:r>
            <a:r>
              <a:rPr b="0" lang="pl-PL" sz="2200" spc="-1" strike="noStrike">
                <a:solidFill>
                  <a:srgbClr val="ff0000"/>
                </a:solidFill>
                <a:latin typeface="Garamond"/>
                <a:ea typeface="Lucida Sans Unicode"/>
              </a:rPr>
              <a:t>15 </a:t>
            </a:r>
            <a:r>
              <a:rPr b="0" lang="pl-PL" sz="2200" spc="-1" strike="noStrike">
                <a:solidFill>
                  <a:srgbClr val="33cc66"/>
                </a:solidFill>
                <a:latin typeface="Garamond"/>
                <a:ea typeface="Lucida Sans Unicode"/>
              </a:rPr>
              <a:t>kobiet, nieletni </a:t>
            </a:r>
            <a:r>
              <a:rPr b="0" lang="pl-PL" sz="2200" spc="-1" strike="noStrike">
                <a:solidFill>
                  <a:srgbClr val="ff0000"/>
                </a:solidFill>
                <a:latin typeface="Garamond"/>
                <a:ea typeface="Lucida Sans Unicode"/>
              </a:rPr>
              <a:t>0</a:t>
            </a:r>
            <a:r>
              <a:rPr b="0" lang="pl-PL" sz="2200" spc="-1" strike="noStrike">
                <a:solidFill>
                  <a:srgbClr val="33cc66"/>
                </a:solidFill>
                <a:latin typeface="Garamond"/>
                <a:ea typeface="Lucida Sans Unicode"/>
              </a:rPr>
              <a:t>.</a:t>
            </a:r>
            <a:endParaRPr b="0" lang="pl-PL" sz="2200" spc="-1" strike="noStrike">
              <a:latin typeface="Arial"/>
            </a:endParaRPr>
          </a:p>
          <a:p>
            <a:pPr marL="289080" indent="-289080" algn="just">
              <a:lnSpc>
                <a:spcPct val="100000"/>
              </a:lnSpc>
              <a:spcBef>
                <a:spcPts val="601"/>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200" spc="-1" strike="noStrike">
                <a:solidFill>
                  <a:srgbClr val="33cc66"/>
                </a:solidFill>
                <a:latin typeface="Garamond"/>
                <a:ea typeface="Lucida Sans Unicode"/>
              </a:rPr>
              <a:t>Pod wpływem alkoholu było</a:t>
            </a:r>
            <a:r>
              <a:rPr b="0" lang="pl-PL" sz="2200" spc="-1" strike="noStrike">
                <a:solidFill>
                  <a:srgbClr val="ffffff"/>
                </a:solidFill>
                <a:latin typeface="Garamond"/>
                <a:ea typeface="Lucida Sans Unicode"/>
              </a:rPr>
              <a:t> </a:t>
            </a:r>
            <a:r>
              <a:rPr b="1" lang="pl-PL" sz="2200" spc="-1" strike="noStrike">
                <a:solidFill>
                  <a:srgbClr val="ff0000"/>
                </a:solidFill>
                <a:latin typeface="Garamond"/>
                <a:ea typeface="Lucida Sans Unicode"/>
              </a:rPr>
              <a:t>39 </a:t>
            </a:r>
            <a:r>
              <a:rPr b="0" lang="pl-PL" sz="2200" spc="-1" strike="noStrike">
                <a:solidFill>
                  <a:srgbClr val="33cc66"/>
                </a:solidFill>
                <a:latin typeface="Garamond"/>
                <a:ea typeface="Lucida Sans Unicode"/>
              </a:rPr>
              <a:t>sprawców przemocy,</a:t>
            </a:r>
            <a:r>
              <a:rPr b="0" lang="pl-PL" sz="2200" spc="-1" strike="noStrike">
                <a:solidFill>
                  <a:srgbClr val="ffffff"/>
                </a:solidFill>
                <a:latin typeface="Garamond"/>
                <a:ea typeface="Lucida Sans Unicode"/>
              </a:rPr>
              <a:t> </a:t>
            </a:r>
            <a:r>
              <a:rPr b="0" lang="pl-PL" sz="2200" spc="-1" strike="noStrike">
                <a:solidFill>
                  <a:srgbClr val="ff0000"/>
                </a:solidFill>
                <a:latin typeface="Garamond"/>
                <a:ea typeface="Lucida Sans Unicode"/>
              </a:rPr>
              <a:t>30 </a:t>
            </a:r>
            <a:r>
              <a:rPr b="0" lang="pl-PL" sz="2200" spc="-1" strike="noStrike">
                <a:solidFill>
                  <a:srgbClr val="33cc66"/>
                </a:solidFill>
                <a:latin typeface="Garamond"/>
                <a:ea typeface="Lucida Sans Unicode"/>
              </a:rPr>
              <a:t>z nich zatrzymano.</a:t>
            </a:r>
            <a:endParaRPr b="0" lang="pl-PL" sz="2200" spc="-1" strike="noStrike">
              <a:latin typeface="Arial"/>
            </a:endParaRPr>
          </a:p>
          <a:p>
            <a:pPr marL="289080" indent="-289080" algn="just">
              <a:lnSpc>
                <a:spcPct val="100000"/>
              </a:lnSpc>
              <a:spcBef>
                <a:spcPts val="601"/>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200" spc="-1" strike="noStrike">
                <a:solidFill>
                  <a:srgbClr val="33cc66"/>
                </a:solidFill>
                <a:latin typeface="Garamond"/>
                <a:ea typeface="Lucida Sans Unicode"/>
              </a:rPr>
              <a:t>O ujawnionych przypadkach przemocy kierowano zawiadomienia do odpowiednich podmiotów  (m.in. sąd rodzinny, ośrodki pomocy rodzinie, zespoły interdyscyplinarne, komisje rozwiązywania problemów alkoholowych)</a:t>
            </a:r>
            <a:endParaRPr b="0" lang="pl-PL" sz="2200" spc="-1" strike="noStrike">
              <a:latin typeface="Arial"/>
            </a:endParaRPr>
          </a:p>
          <a:p>
            <a:pPr marL="290520" indent="-289080" algn="just">
              <a:lnSpc>
                <a:spcPct val="90000"/>
              </a:lnSpc>
              <a:spcBef>
                <a:spcPts val="601"/>
              </a:spcBef>
              <a:buNone/>
              <a:tabLst>
                <a:tab algn="l" pos="0"/>
              </a:tabLst>
            </a:pPr>
            <a:endParaRPr b="0" lang="pl-PL" sz="2200" spc="-1" strike="noStrike">
              <a:latin typeface="Arial"/>
            </a:endParaRPr>
          </a:p>
        </p:txBody>
      </p:sp>
      <p:pic>
        <p:nvPicPr>
          <p:cNvPr id="185" name="Picture 1" descr=""/>
          <p:cNvPicPr/>
          <p:nvPr/>
        </p:nvPicPr>
        <p:blipFill>
          <a:blip r:embed="rId1"/>
          <a:stretch/>
        </p:blipFill>
        <p:spPr>
          <a:xfrm>
            <a:off x="0" y="0"/>
            <a:ext cx="2293200" cy="837360"/>
          </a:xfrm>
          <a:prstGeom prst="rect">
            <a:avLst/>
          </a:prstGeom>
          <a:ln w="0">
            <a:noFill/>
          </a:ln>
        </p:spPr>
      </p:pic>
      <p:sp>
        <p:nvSpPr>
          <p:cNvPr id="186"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 Box 1"/>
          <p:cNvSpPr/>
          <p:nvPr/>
        </p:nvSpPr>
        <p:spPr>
          <a:xfrm>
            <a:off x="384840" y="745200"/>
            <a:ext cx="8228880" cy="70092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3200" spc="-1" strike="noStrike">
                <a:solidFill>
                  <a:srgbClr val="262699"/>
                </a:solidFill>
                <a:latin typeface="Garamond"/>
                <a:ea typeface="Lucida Sans Unicode"/>
              </a:rPr>
              <a:t>Przemoc w rodzinie</a:t>
            </a:r>
            <a:endParaRPr b="0" lang="pl-PL" sz="3200" spc="-1" strike="noStrike">
              <a:latin typeface="Arial"/>
            </a:endParaRPr>
          </a:p>
        </p:txBody>
      </p:sp>
      <p:sp>
        <p:nvSpPr>
          <p:cNvPr id="188" name="Text Box 2"/>
          <p:cNvSpPr/>
          <p:nvPr/>
        </p:nvSpPr>
        <p:spPr>
          <a:xfrm>
            <a:off x="251640" y="1440000"/>
            <a:ext cx="8496360" cy="5307840"/>
          </a:xfrm>
          <a:prstGeom prst="rect">
            <a:avLst/>
          </a:prstGeom>
          <a:noFill/>
          <a:ln w="0">
            <a:noFill/>
          </a:ln>
        </p:spPr>
        <p:style>
          <a:lnRef idx="0"/>
          <a:fillRef idx="0"/>
          <a:effectRef idx="0"/>
          <a:fontRef idx="minor"/>
        </p:style>
        <p:txBody>
          <a:bodyPr lIns="90000" rIns="90000" tIns="46800" bIns="46800" anchor="t">
            <a:noAutofit/>
          </a:bodyPr>
          <a:p>
            <a:pPr algn="just">
              <a:lnSpc>
                <a:spcPct val="100000"/>
              </a:lnSpc>
              <a:spcBef>
                <a:spcPts val="601"/>
              </a:spcBef>
              <a:buNone/>
              <a:tabLst>
                <a:tab algn="l" pos="0"/>
              </a:tabLst>
            </a:pPr>
            <a:r>
              <a:rPr b="0" lang="pl-PL" sz="2400" spc="-1" strike="noStrike">
                <a:solidFill>
                  <a:srgbClr val="33cc66"/>
                </a:solidFill>
                <a:latin typeface="Garamond"/>
                <a:ea typeface="Lucida Sans Unicode"/>
              </a:rPr>
              <a:t>	</a:t>
            </a:r>
            <a:r>
              <a:rPr b="0" lang="pl-PL" sz="2400" spc="-1" strike="noStrike">
                <a:solidFill>
                  <a:srgbClr val="33cc66"/>
                </a:solidFill>
                <a:latin typeface="Garamond"/>
                <a:ea typeface="Lucida Sans Unicode"/>
              </a:rPr>
              <a:t>Spośród wszystkich przeprowadzonych interwencji domowych</a:t>
            </a:r>
            <a:br/>
            <a:r>
              <a:rPr b="0" lang="pl-PL" sz="2400" spc="-1" strike="noStrike">
                <a:solidFill>
                  <a:srgbClr val="33cc66"/>
                </a:solidFill>
                <a:latin typeface="Garamond"/>
                <a:ea typeface="Lucida Sans Unicode"/>
              </a:rPr>
              <a:t>w </a:t>
            </a:r>
            <a:r>
              <a:rPr b="0" lang="pl-PL" sz="2400" spc="-1" strike="noStrike">
                <a:solidFill>
                  <a:srgbClr val="ff0000"/>
                </a:solidFill>
                <a:latin typeface="Garamond"/>
                <a:ea typeface="Lucida Sans Unicode"/>
              </a:rPr>
              <a:t>2024 r.</a:t>
            </a:r>
            <a:r>
              <a:rPr b="0" lang="pl-PL" sz="2400" spc="-1" strike="noStrike">
                <a:solidFill>
                  <a:srgbClr val="33cc66"/>
                </a:solidFill>
                <a:latin typeface="Garamond"/>
                <a:ea typeface="Lucida Sans Unicode"/>
              </a:rPr>
              <a:t> łącznie zastosowano </a:t>
            </a:r>
            <a:r>
              <a:rPr b="0" lang="pl-PL" sz="2400" spc="-1" strike="noStrike">
                <a:solidFill>
                  <a:srgbClr val="ff0000"/>
                </a:solidFill>
                <a:latin typeface="Garamond"/>
                <a:ea typeface="Lucida Sans Unicode"/>
              </a:rPr>
              <a:t>149</a:t>
            </a:r>
            <a:r>
              <a:rPr b="0" lang="pl-PL" sz="2400" spc="-1" strike="noStrike">
                <a:solidFill>
                  <a:srgbClr val="33cc66"/>
                </a:solidFill>
                <a:latin typeface="Garamond"/>
                <a:ea typeface="Lucida Sans Unicode"/>
              </a:rPr>
              <a:t> nakazów i zakazów w tym wydano:</a:t>
            </a:r>
            <a:endParaRPr b="0" lang="pl-PL" sz="2400" spc="-1" strike="noStrike">
              <a:latin typeface="Arial"/>
            </a:endParaRPr>
          </a:p>
          <a:p>
            <a:pPr algn="just">
              <a:lnSpc>
                <a:spcPct val="100000"/>
              </a:lnSpc>
              <a:spcBef>
                <a:spcPts val="601"/>
              </a:spcBef>
              <a:buNone/>
              <a:tabLst>
                <a:tab algn="l" pos="0"/>
              </a:tabLst>
            </a:pPr>
            <a:endParaRPr b="0" lang="pl-PL" sz="2400" spc="-1" strike="noStrike">
              <a:latin typeface="Arial"/>
            </a:endParaRPr>
          </a:p>
          <a:p>
            <a:pPr marL="289080" indent="-289080" algn="just">
              <a:lnSpc>
                <a:spcPct val="100000"/>
              </a:lnSpc>
              <a:spcBef>
                <a:spcPts val="601"/>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200" spc="-1" strike="noStrike">
                <a:solidFill>
                  <a:srgbClr val="ff0000"/>
                </a:solidFill>
                <a:latin typeface="Garamond"/>
                <a:ea typeface="Lucida Sans Unicode"/>
              </a:rPr>
              <a:t>38</a:t>
            </a:r>
            <a:r>
              <a:rPr b="0" lang="pl-PL" sz="2200" spc="-1" strike="noStrike">
                <a:solidFill>
                  <a:srgbClr val="33cc66"/>
                </a:solidFill>
                <a:latin typeface="Garamond"/>
                <a:ea typeface="Lucida Sans Unicode"/>
              </a:rPr>
              <a:t> nakazów opuszczenia wspólnie zajmowanego mieszkania i jego bezpośredniego otoczenia oraz zakaz zbliżania się do mieszkania i jego bezpośredniego otoczenia,</a:t>
            </a:r>
            <a:endParaRPr b="0" lang="pl-PL" sz="2200" spc="-1" strike="noStrike">
              <a:latin typeface="Arial"/>
            </a:endParaRPr>
          </a:p>
          <a:p>
            <a:pPr marL="289080" indent="-289080" algn="just">
              <a:lnSpc>
                <a:spcPct val="100000"/>
              </a:lnSpc>
              <a:spcBef>
                <a:spcPts val="601"/>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200" spc="-1" strike="noStrike">
                <a:solidFill>
                  <a:srgbClr val="ff0000"/>
                </a:solidFill>
                <a:latin typeface="Garamond"/>
                <a:ea typeface="Lucida Sans Unicode"/>
              </a:rPr>
              <a:t>50</a:t>
            </a:r>
            <a:r>
              <a:rPr b="0" lang="pl-PL" sz="2200" spc="-1" strike="noStrike">
                <a:solidFill>
                  <a:srgbClr val="33cc66"/>
                </a:solidFill>
                <a:latin typeface="Garamond"/>
                <a:ea typeface="Lucida Sans Unicode"/>
              </a:rPr>
              <a:t> zakazów kontaktowania się z osobą doznającą przemocy domowej,</a:t>
            </a:r>
            <a:endParaRPr b="0" lang="pl-PL" sz="2200" spc="-1" strike="noStrike">
              <a:latin typeface="Arial"/>
            </a:endParaRPr>
          </a:p>
          <a:p>
            <a:pPr marL="289080" indent="-289080" algn="just">
              <a:lnSpc>
                <a:spcPct val="100000"/>
              </a:lnSpc>
              <a:spcBef>
                <a:spcPts val="601"/>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200" spc="-1" strike="noStrike">
                <a:solidFill>
                  <a:srgbClr val="ff0000"/>
                </a:solidFill>
                <a:latin typeface="Garamond"/>
                <a:ea typeface="Lucida Sans Unicode"/>
              </a:rPr>
              <a:t>11</a:t>
            </a:r>
            <a:r>
              <a:rPr b="0" lang="pl-PL" sz="2200" spc="-1" strike="noStrike">
                <a:solidFill>
                  <a:srgbClr val="33cc66"/>
                </a:solidFill>
                <a:latin typeface="Garamond"/>
                <a:ea typeface="Lucida Sans Unicode"/>
              </a:rPr>
              <a:t> zakazów wstępu na teren szkoły, placówki oświatowej (…)</a:t>
            </a:r>
            <a:endParaRPr b="0" lang="pl-PL" sz="2200" spc="-1" strike="noStrike">
              <a:latin typeface="Arial"/>
            </a:endParaRPr>
          </a:p>
          <a:p>
            <a:pPr marL="289080" indent="-289080" algn="just">
              <a:lnSpc>
                <a:spcPct val="100000"/>
              </a:lnSpc>
              <a:spcBef>
                <a:spcPts val="601"/>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200" spc="-1" strike="noStrike">
                <a:solidFill>
                  <a:srgbClr val="ff0000"/>
                </a:solidFill>
                <a:latin typeface="Garamond"/>
                <a:ea typeface="Lucida Sans Unicode"/>
              </a:rPr>
              <a:t>50</a:t>
            </a:r>
            <a:r>
              <a:rPr b="0" lang="pl-PL" sz="2200" spc="-1" strike="noStrike">
                <a:solidFill>
                  <a:srgbClr val="33cc66"/>
                </a:solidFill>
                <a:latin typeface="Garamond"/>
                <a:ea typeface="Lucida Sans Unicode"/>
              </a:rPr>
              <a:t> zakazów zbliżania się do osoby doznającej przemocy domowej</a:t>
            </a:r>
            <a:endParaRPr b="0" lang="pl-PL" sz="2200" spc="-1" strike="noStrike">
              <a:latin typeface="Arial"/>
            </a:endParaRPr>
          </a:p>
          <a:p>
            <a:pPr algn="just">
              <a:lnSpc>
                <a:spcPct val="100000"/>
              </a:lnSpc>
              <a:spcBef>
                <a:spcPts val="601"/>
              </a:spcBef>
              <a:buNone/>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endParaRPr b="0" lang="pl-PL" sz="2200" spc="-1" strike="noStrike">
              <a:latin typeface="Arial"/>
            </a:endParaRPr>
          </a:p>
          <a:p>
            <a:pPr marL="290520" indent="-289080" algn="just">
              <a:lnSpc>
                <a:spcPct val="90000"/>
              </a:lnSpc>
              <a:spcBef>
                <a:spcPts val="601"/>
              </a:spcBef>
              <a:buNone/>
              <a:tabLst>
                <a:tab algn="l" pos="0"/>
              </a:tabLst>
            </a:pPr>
            <a:endParaRPr b="0" lang="pl-PL" sz="2200" spc="-1" strike="noStrike">
              <a:latin typeface="Arial"/>
            </a:endParaRPr>
          </a:p>
        </p:txBody>
      </p:sp>
      <p:pic>
        <p:nvPicPr>
          <p:cNvPr id="189" name="Picture 1" descr=""/>
          <p:cNvPicPr/>
          <p:nvPr/>
        </p:nvPicPr>
        <p:blipFill>
          <a:blip r:embed="rId1"/>
          <a:stretch/>
        </p:blipFill>
        <p:spPr>
          <a:xfrm>
            <a:off x="0" y="0"/>
            <a:ext cx="2293200" cy="837360"/>
          </a:xfrm>
          <a:prstGeom prst="rect">
            <a:avLst/>
          </a:prstGeom>
          <a:ln w="0">
            <a:noFill/>
          </a:ln>
        </p:spPr>
      </p:pic>
      <p:sp>
        <p:nvSpPr>
          <p:cNvPr id="190"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pic>
        <p:nvPicPr>
          <p:cNvPr id="191" name="Picture 2" descr=""/>
          <p:cNvPicPr/>
          <p:nvPr/>
        </p:nvPicPr>
        <p:blipFill>
          <a:blip r:embed="rId2"/>
          <a:stretch/>
        </p:blipFill>
        <p:spPr>
          <a:xfrm>
            <a:off x="6676920" y="5010120"/>
            <a:ext cx="2466360" cy="184716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2" name="Picture 1" descr=""/>
          <p:cNvPicPr/>
          <p:nvPr/>
        </p:nvPicPr>
        <p:blipFill>
          <a:blip r:embed="rId1"/>
          <a:stretch/>
        </p:blipFill>
        <p:spPr>
          <a:xfrm>
            <a:off x="0" y="0"/>
            <a:ext cx="2293200" cy="837360"/>
          </a:xfrm>
          <a:prstGeom prst="rect">
            <a:avLst/>
          </a:prstGeom>
          <a:ln w="0">
            <a:noFill/>
          </a:ln>
        </p:spPr>
      </p:pic>
      <p:sp>
        <p:nvSpPr>
          <p:cNvPr id="193"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
        <p:nvSpPr>
          <p:cNvPr id="194" name="Text Box 3"/>
          <p:cNvSpPr/>
          <p:nvPr/>
        </p:nvSpPr>
        <p:spPr>
          <a:xfrm>
            <a:off x="250920" y="2116080"/>
            <a:ext cx="8228880" cy="4525200"/>
          </a:xfrm>
          <a:prstGeom prst="rect">
            <a:avLst/>
          </a:prstGeom>
          <a:noFill/>
          <a:ln w="0">
            <a:noFill/>
          </a:ln>
        </p:spPr>
        <p:style>
          <a:lnRef idx="0"/>
          <a:fillRef idx="0"/>
          <a:effectRef idx="0"/>
          <a:fontRef idx="minor"/>
        </p:style>
        <p:txBody>
          <a:bodyPr lIns="90000" rIns="90000" tIns="46800" bIns="46800" anchor="t">
            <a:noAutofit/>
          </a:bodyPr>
          <a:p>
            <a:pPr marL="343080" indent="-341280">
              <a:lnSpc>
                <a:spcPct val="100000"/>
              </a:lnSpc>
              <a:spcBef>
                <a:spcPts val="799"/>
              </a:spcBef>
              <a:buNone/>
              <a:tabLst>
                <a:tab algn="l" pos="0"/>
              </a:tabLst>
            </a:pPr>
            <a:endParaRPr b="0" lang="pl-PL" sz="1800" spc="-1" strike="noStrike">
              <a:latin typeface="Arial"/>
            </a:endParaRPr>
          </a:p>
          <a:p>
            <a:pPr marL="343080" indent="-341280">
              <a:lnSpc>
                <a:spcPct val="100000"/>
              </a:lnSpc>
              <a:spcBef>
                <a:spcPts val="799"/>
              </a:spcBef>
              <a:buNone/>
              <a:tabLst>
                <a:tab algn="l" pos="0"/>
              </a:tabLst>
            </a:pPr>
            <a:endParaRPr b="0" lang="pl-PL" sz="1800" spc="-1" strike="noStrike">
              <a:latin typeface="Arial"/>
            </a:endParaRPr>
          </a:p>
        </p:txBody>
      </p:sp>
      <p:sp>
        <p:nvSpPr>
          <p:cNvPr id="195" name="Rectangle 4"/>
          <p:cNvSpPr/>
          <p:nvPr/>
        </p:nvSpPr>
        <p:spPr>
          <a:xfrm>
            <a:off x="469800" y="1052640"/>
            <a:ext cx="8228880" cy="9352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l-PL" sz="2000" spc="-1" strike="noStrike">
                <a:solidFill>
                  <a:srgbClr val="002060"/>
                </a:solidFill>
                <a:latin typeface="Arial"/>
                <a:ea typeface="Microsoft YaHei"/>
              </a:rPr>
              <a:t>KRAJOWA MAPA ZAGROŻEŃ BEZPIECZEŃSTWA </a:t>
            </a:r>
            <a:br/>
            <a:r>
              <a:rPr b="1" lang="pl-PL" sz="2000" spc="-1" strike="noStrike">
                <a:solidFill>
                  <a:srgbClr val="002060"/>
                </a:solidFill>
                <a:latin typeface="Arial"/>
                <a:ea typeface="Microsoft YaHei"/>
              </a:rPr>
              <a:t>powiat sanocki</a:t>
            </a:r>
            <a:endParaRPr b="0" lang="pl-PL" sz="2000" spc="-1" strike="noStrike">
              <a:latin typeface="Arial"/>
            </a:endParaRPr>
          </a:p>
        </p:txBody>
      </p:sp>
      <p:sp>
        <p:nvSpPr>
          <p:cNvPr id="196" name="Rectangle 5"/>
          <p:cNvSpPr/>
          <p:nvPr/>
        </p:nvSpPr>
        <p:spPr>
          <a:xfrm>
            <a:off x="457200" y="1844640"/>
            <a:ext cx="8506800" cy="4525200"/>
          </a:xfrm>
          <a:prstGeom prst="rect">
            <a:avLst/>
          </a:prstGeom>
          <a:noFill/>
          <a:ln w="0">
            <a:noFill/>
          </a:ln>
        </p:spPr>
        <p:style>
          <a:lnRef idx="0"/>
          <a:fillRef idx="0"/>
          <a:effectRef idx="0"/>
          <a:fontRef idx="minor"/>
        </p:style>
        <p:txBody>
          <a:bodyPr lIns="90000" rIns="90000" tIns="46800" bIns="46800" anchor="t">
            <a:noAutofit/>
          </a:bodyPr>
          <a:p>
            <a:pPr marL="609480" indent="-608040">
              <a:lnSpc>
                <a:spcPct val="90000"/>
              </a:lnSpc>
              <a:spcBef>
                <a:spcPts val="451"/>
              </a:spcBef>
              <a:buNone/>
              <a:tabLst>
                <a:tab algn="l" pos="0"/>
              </a:tabLst>
            </a:pPr>
            <a:r>
              <a:rPr b="0" lang="pl-PL" sz="1800" spc="-1" strike="noStrike">
                <a:solidFill>
                  <a:srgbClr val="44546a"/>
                </a:solidFill>
                <a:latin typeface="Arial"/>
                <a:ea typeface="SimSun"/>
              </a:rPr>
              <a:t>	</a:t>
            </a:r>
            <a:endParaRPr b="0" lang="pl-PL" sz="1800" spc="-1" strike="noStrike">
              <a:latin typeface="Arial"/>
            </a:endParaRPr>
          </a:p>
        </p:txBody>
      </p:sp>
      <p:sp>
        <p:nvSpPr>
          <p:cNvPr id="197" name="Rectangle 6"/>
          <p:cNvSpPr/>
          <p:nvPr/>
        </p:nvSpPr>
        <p:spPr>
          <a:xfrm>
            <a:off x="250920" y="3724920"/>
            <a:ext cx="8641800" cy="915840"/>
          </a:xfrm>
          <a:prstGeom prst="rect">
            <a:avLst/>
          </a:prstGeom>
          <a:noFill/>
          <a:ln w="0">
            <a:noFill/>
          </a:ln>
        </p:spPr>
        <p:style>
          <a:lnRef idx="0"/>
          <a:fillRef idx="0"/>
          <a:effectRef idx="0"/>
          <a:fontRef idx="minor"/>
        </p:style>
        <p:txBody>
          <a:bodyPr lIns="90000" rIns="90000" tIns="46800" bIns="46800" anchor="ctr">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l-PL"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l-PL"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l-PL" sz="1800" spc="-1" strike="noStrike">
              <a:latin typeface="Arial"/>
            </a:endParaRPr>
          </a:p>
        </p:txBody>
      </p:sp>
      <p:sp>
        <p:nvSpPr>
          <p:cNvPr id="198" name="Rectangle 7"/>
          <p:cNvSpPr/>
          <p:nvPr/>
        </p:nvSpPr>
        <p:spPr>
          <a:xfrm>
            <a:off x="1907640" y="1944720"/>
            <a:ext cx="5165640" cy="9169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l-PL" sz="1800" spc="-1" strike="noStrike">
                <a:solidFill>
                  <a:srgbClr val="002060"/>
                </a:solidFill>
                <a:latin typeface="Arial"/>
                <a:ea typeface="Microsoft YaHei"/>
              </a:rPr>
              <a:t>Zgłoszenia w 2024 roku</a:t>
            </a:r>
            <a:endParaRPr b="0" lang="pl-PL"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l-PL" sz="1800" spc="-1" strike="noStrike">
              <a:latin typeface="Arial"/>
            </a:endParaRPr>
          </a:p>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pl-PL" sz="1800" spc="-1" strike="noStrike">
              <a:latin typeface="Arial"/>
            </a:endParaRPr>
          </a:p>
        </p:txBody>
      </p:sp>
      <p:sp>
        <p:nvSpPr>
          <p:cNvPr id="199" name="Rectangle 8"/>
          <p:cNvSpPr/>
          <p:nvPr/>
        </p:nvSpPr>
        <p:spPr>
          <a:xfrm>
            <a:off x="0" y="4235400"/>
            <a:ext cx="9143280" cy="720"/>
          </a:xfrm>
          <a:prstGeom prst="rect">
            <a:avLst/>
          </a:prstGeom>
          <a:noFill/>
          <a:ln w="0">
            <a:noFill/>
          </a:ln>
        </p:spPr>
        <p:style>
          <a:lnRef idx="0"/>
          <a:fillRef idx="0"/>
          <a:effectRef idx="0"/>
          <a:fontRef idx="minor"/>
        </p:style>
      </p:sp>
      <p:sp>
        <p:nvSpPr>
          <p:cNvPr id="200" name="Rectangle 9"/>
          <p:cNvSpPr/>
          <p:nvPr/>
        </p:nvSpPr>
        <p:spPr>
          <a:xfrm>
            <a:off x="277920" y="3179520"/>
            <a:ext cx="6624000" cy="2014200"/>
          </a:xfrm>
          <a:prstGeom prst="rect">
            <a:avLst/>
          </a:prstGeom>
          <a:noFill/>
          <a:ln w="0">
            <a:noFill/>
          </a:ln>
        </p:spPr>
        <p:style>
          <a:lnRef idx="0"/>
          <a:fillRef idx="0"/>
          <a:effectRef idx="0"/>
          <a:fontRef idx="minor"/>
        </p:style>
        <p:txBody>
          <a:bodyPr lIns="90000" rIns="90000" tIns="46800" bIns="46800" anchor="ctr">
            <a:spAutoFit/>
          </a:bodyPr>
          <a:p>
            <a:pPr marL="216000" indent="-216000">
              <a:lnSpc>
                <a:spcPct val="100000"/>
              </a:lnSpc>
              <a:buClr>
                <a:srgbClr val="44546a"/>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ogółem</a:t>
            </a: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- 1131</a:t>
            </a:r>
            <a:endParaRPr b="0" lang="pl-PL" sz="1800" spc="-1" strike="noStrike">
              <a:latin typeface="Arial"/>
            </a:endParaRPr>
          </a:p>
          <a:p>
            <a:pPr marL="216000" indent="-216000">
              <a:lnSpc>
                <a:spcPct val="100000"/>
              </a:lnSpc>
              <a:buClr>
                <a:srgbClr val="44546a"/>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niepotwierdzone</a:t>
            </a: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- 778</a:t>
            </a:r>
            <a:endParaRPr b="0" lang="pl-PL" sz="1800" spc="-1" strike="noStrike">
              <a:latin typeface="Arial"/>
            </a:endParaRPr>
          </a:p>
          <a:p>
            <a:pPr marL="216000" indent="-216000">
              <a:lnSpc>
                <a:spcPct val="100000"/>
              </a:lnSpc>
              <a:buClr>
                <a:srgbClr val="44546a"/>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potwierdzone</a:t>
            </a: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- 3</a:t>
            </a:r>
            <a:endParaRPr b="0" lang="pl-PL" sz="1800" spc="-1" strike="noStrike">
              <a:latin typeface="Arial"/>
            </a:endParaRPr>
          </a:p>
          <a:p>
            <a:pPr marL="216000" indent="-216000">
              <a:lnSpc>
                <a:spcPct val="100000"/>
              </a:lnSpc>
              <a:buClr>
                <a:srgbClr val="44546a"/>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potwierdzone wyeliminowane </a:t>
            </a: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- 268</a:t>
            </a:r>
            <a:endParaRPr b="0" lang="pl-PL" sz="1800" spc="-1" strike="noStrike">
              <a:latin typeface="Arial"/>
            </a:endParaRPr>
          </a:p>
          <a:p>
            <a:pPr marL="216000" indent="-216000">
              <a:lnSpc>
                <a:spcPct val="100000"/>
              </a:lnSpc>
              <a:buClr>
                <a:srgbClr val="44546a"/>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potwierdzone </a:t>
            </a:r>
            <a:r>
              <a:rPr b="0" lang="pl-PL" sz="1200" spc="-1" strike="noStrike">
                <a:solidFill>
                  <a:srgbClr val="002060"/>
                </a:solidFill>
                <a:latin typeface="Arial"/>
                <a:ea typeface="Microsoft YaHei"/>
              </a:rPr>
              <a:t>(przekazane poza policję)</a:t>
            </a:r>
            <a:r>
              <a:rPr b="0" lang="pl-PL" sz="1200" spc="-1" strike="noStrike">
                <a:solidFill>
                  <a:srgbClr val="002060"/>
                </a:solidFill>
                <a:latin typeface="Arial"/>
                <a:ea typeface="Microsoft YaHei"/>
              </a:rPr>
              <a:t>	</a:t>
            </a:r>
            <a:r>
              <a:rPr b="1" lang="pl-PL" sz="1800" spc="-1" strike="noStrike">
                <a:solidFill>
                  <a:srgbClr val="002060"/>
                </a:solidFill>
                <a:latin typeface="Arial"/>
                <a:ea typeface="Microsoft YaHei"/>
              </a:rPr>
              <a:t>- 5</a:t>
            </a:r>
            <a:endParaRPr b="0" lang="pl-PL" sz="1800" spc="-1" strike="noStrike">
              <a:latin typeface="Arial"/>
            </a:endParaRPr>
          </a:p>
          <a:p>
            <a:pPr marL="216000" indent="-216000">
              <a:lnSpc>
                <a:spcPct val="100000"/>
              </a:lnSpc>
              <a:buClr>
                <a:srgbClr val="44546a"/>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żart lub pomyłka</a:t>
            </a: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	</a:t>
            </a:r>
            <a:r>
              <a:rPr b="1" lang="pl-PL" sz="1800" spc="-1" strike="noStrike">
                <a:solidFill>
                  <a:srgbClr val="002060"/>
                </a:solidFill>
                <a:latin typeface="Arial"/>
                <a:ea typeface="Microsoft YaHei"/>
              </a:rPr>
              <a:t>- 77</a:t>
            </a:r>
            <a:endParaRPr b="0" lang="pl-PL" sz="1800" spc="-1" strike="noStrike">
              <a:latin typeface="Arial"/>
            </a:endParaRPr>
          </a:p>
          <a:p>
            <a:pPr>
              <a:lnSpc>
                <a:spcPct val="100000"/>
              </a:lnSpc>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pl-PL" sz="1800" spc="-1" strike="noStrike">
              <a:latin typeface="Arial"/>
            </a:endParaRPr>
          </a:p>
        </p:txBody>
      </p:sp>
      <p:sp>
        <p:nvSpPr>
          <p:cNvPr id="201" name="Text Box 10"/>
          <p:cNvSpPr/>
          <p:nvPr/>
        </p:nvSpPr>
        <p:spPr>
          <a:xfrm>
            <a:off x="828360" y="5344560"/>
            <a:ext cx="3618720" cy="4593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pl-PL" sz="2400" spc="-1" strike="noStrike">
                <a:solidFill>
                  <a:srgbClr val="002060"/>
                </a:solidFill>
                <a:latin typeface="Arial"/>
                <a:ea typeface="Microsoft YaHei"/>
              </a:rPr>
              <a:t>26,18% potwierdzonych</a:t>
            </a:r>
            <a:endParaRPr b="0" lang="pl-PL" sz="2400" spc="-1" strike="noStrike">
              <a:latin typeface="Arial"/>
            </a:endParaRPr>
          </a:p>
        </p:txBody>
      </p:sp>
      <p:pic>
        <p:nvPicPr>
          <p:cNvPr id="202" name="Obraz 1" descr=""/>
          <p:cNvPicPr/>
          <p:nvPr/>
        </p:nvPicPr>
        <p:blipFill>
          <a:blip r:embed="rId2"/>
          <a:stretch/>
        </p:blipFill>
        <p:spPr>
          <a:xfrm>
            <a:off x="4992840" y="2403360"/>
            <a:ext cx="4150440" cy="447192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203" name="Text Box 1"/>
          <p:cNvSpPr/>
          <p:nvPr/>
        </p:nvSpPr>
        <p:spPr>
          <a:xfrm>
            <a:off x="457200" y="1052640"/>
            <a:ext cx="8228880" cy="93564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3600" spc="-1" strike="noStrike">
                <a:solidFill>
                  <a:srgbClr val="ff0000"/>
                </a:solidFill>
                <a:latin typeface="Garamond"/>
                <a:ea typeface="Lucida Sans Unicode"/>
              </a:rPr>
              <a:t>Pomieszczenia dla osób zatrzymanych</a:t>
            </a:r>
            <a:endParaRPr b="0" lang="pl-PL" sz="3600" spc="-1" strike="noStrike">
              <a:latin typeface="Arial"/>
            </a:endParaRPr>
          </a:p>
        </p:txBody>
      </p:sp>
      <p:graphicFrame>
        <p:nvGraphicFramePr>
          <p:cNvPr id="204" name="Tabela 1"/>
          <p:cNvGraphicFramePr/>
          <p:nvPr/>
        </p:nvGraphicFramePr>
        <p:xfrm>
          <a:off x="755640" y="2205000"/>
          <a:ext cx="7416000" cy="3023640"/>
        </p:xfrm>
        <a:graphic>
          <a:graphicData uri="http://schemas.openxmlformats.org/drawingml/2006/table">
            <a:tbl>
              <a:tblPr/>
              <a:tblGrid>
                <a:gridCol w="1080000"/>
                <a:gridCol w="1141560"/>
                <a:gridCol w="1090080"/>
                <a:gridCol w="987480"/>
                <a:gridCol w="1038960"/>
                <a:gridCol w="1213560"/>
                <a:gridCol w="864720"/>
              </a:tblGrid>
              <a:tr h="1815120">
                <a:tc>
                  <a:txBody>
                    <a:bodyPr lIns="6480" rIns="6480" anchor="ctr">
                      <a:noAutofit/>
                    </a:bodyPr>
                    <a:p>
                      <a:pPr algn="ctr">
                        <a:lnSpc>
                          <a:spcPct val="100000"/>
                        </a:lnSpc>
                        <a:buNone/>
                        <a:tabLst>
                          <a:tab algn="l" pos="0"/>
                        </a:tabLst>
                      </a:pPr>
                      <a:r>
                        <a:rPr b="1" lang="pl-PL" sz="1300" spc="-1" strike="noStrike">
                          <a:solidFill>
                            <a:srgbClr val="000000"/>
                          </a:solidFill>
                          <a:latin typeface="Arial"/>
                          <a:ea typeface="Lucida Sans Unicode"/>
                        </a:rPr>
                        <a:t>Ogółem osadzeni</a:t>
                      </a:r>
                      <a:endParaRPr b="0" lang="pl-PL" sz="13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38160">
                      <a:solidFill>
                        <a:srgbClr val="ffffff"/>
                      </a:solidFill>
                    </a:lnB>
                    <a:solidFill>
                      <a:srgbClr val="3333cc">
                        <a:alpha val="34000"/>
                      </a:srgbClr>
                    </a:solidFill>
                  </a:tcPr>
                </a:tc>
                <a:tc>
                  <a:txBody>
                    <a:bodyPr lIns="6480" rIns="6480" anchor="ctr">
                      <a:noAutofit/>
                    </a:bodyPr>
                    <a:p>
                      <a:pPr algn="ctr">
                        <a:lnSpc>
                          <a:spcPct val="100000"/>
                        </a:lnSpc>
                        <a:buNone/>
                        <a:tabLst>
                          <a:tab algn="l" pos="0"/>
                        </a:tabLst>
                      </a:pPr>
                      <a:r>
                        <a:rPr b="1" lang="pl-PL" sz="1300" spc="-1" strike="noStrike">
                          <a:solidFill>
                            <a:srgbClr val="000000"/>
                          </a:solidFill>
                          <a:latin typeface="Arial"/>
                          <a:ea typeface="Lucida Sans Unicode"/>
                        </a:rPr>
                        <a:t>Podejrzewani o popełnienie przestępstwa</a:t>
                      </a:r>
                      <a:endParaRPr b="0" lang="pl-PL" sz="13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38160">
                      <a:solidFill>
                        <a:srgbClr val="ffffff"/>
                      </a:solidFill>
                    </a:lnB>
                    <a:solidFill>
                      <a:srgbClr val="3333cc">
                        <a:alpha val="34000"/>
                      </a:srgbClr>
                    </a:solidFill>
                  </a:tcPr>
                </a:tc>
                <a:tc>
                  <a:txBody>
                    <a:bodyPr lIns="6480" rIns="6480" anchor="ctr">
                      <a:noAutofit/>
                    </a:bodyPr>
                    <a:p>
                      <a:pPr algn="ctr">
                        <a:lnSpc>
                          <a:spcPct val="100000"/>
                        </a:lnSpc>
                        <a:buNone/>
                        <a:tabLst>
                          <a:tab algn="l" pos="0"/>
                        </a:tabLst>
                      </a:pPr>
                      <a:r>
                        <a:rPr b="1" lang="pl-PL" sz="1300" spc="-1" strike="noStrike">
                          <a:solidFill>
                            <a:srgbClr val="000000"/>
                          </a:solidFill>
                          <a:latin typeface="Arial"/>
                          <a:ea typeface="Lucida Sans Unicode"/>
                        </a:rPr>
                        <a:t>W związku z popełnieniem wykroczenia</a:t>
                      </a:r>
                      <a:endParaRPr b="0" lang="pl-PL" sz="13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38160">
                      <a:solidFill>
                        <a:srgbClr val="ffffff"/>
                      </a:solidFill>
                    </a:lnB>
                    <a:solidFill>
                      <a:srgbClr val="3333cc">
                        <a:alpha val="34000"/>
                      </a:srgbClr>
                    </a:solidFill>
                  </a:tcPr>
                </a:tc>
                <a:tc>
                  <a:txBody>
                    <a:bodyPr lIns="6480" rIns="6480" anchor="ctr">
                      <a:noAutofit/>
                    </a:bodyPr>
                    <a:p>
                      <a:pPr algn="ctr">
                        <a:lnSpc>
                          <a:spcPct val="100000"/>
                        </a:lnSpc>
                        <a:buNone/>
                        <a:tabLst>
                          <a:tab algn="l" pos="0"/>
                        </a:tabLst>
                      </a:pPr>
                      <a:r>
                        <a:rPr b="1" lang="pl-PL" sz="1300" spc="-1" strike="noStrike">
                          <a:solidFill>
                            <a:srgbClr val="000000"/>
                          </a:solidFill>
                          <a:latin typeface="Arial"/>
                          <a:ea typeface="Lucida Sans Unicode"/>
                        </a:rPr>
                        <a:t>Na polecenie sądu lub prokuratora</a:t>
                      </a:r>
                      <a:endParaRPr b="0" lang="pl-PL" sz="13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38160">
                      <a:solidFill>
                        <a:srgbClr val="ffffff"/>
                      </a:solidFill>
                    </a:lnB>
                    <a:solidFill>
                      <a:srgbClr val="3333cc">
                        <a:alpha val="34000"/>
                      </a:srgbClr>
                    </a:solidFill>
                  </a:tcPr>
                </a:tc>
                <a:tc>
                  <a:txBody>
                    <a:bodyPr lIns="6480" rIns="6480" anchor="ctr">
                      <a:noAutofit/>
                    </a:bodyPr>
                    <a:p>
                      <a:pPr algn="ctr">
                        <a:lnSpc>
                          <a:spcPct val="100000"/>
                        </a:lnSpc>
                        <a:buNone/>
                        <a:tabLst>
                          <a:tab algn="l" pos="0"/>
                        </a:tabLst>
                      </a:pPr>
                      <a:r>
                        <a:rPr b="1" lang="pl-PL" sz="1300" spc="-1" strike="noStrike">
                          <a:solidFill>
                            <a:srgbClr val="000000"/>
                          </a:solidFill>
                          <a:latin typeface="Arial"/>
                          <a:ea typeface="Lucida Sans Unicode"/>
                        </a:rPr>
                        <a:t>Zatrzymanie prewencyjne</a:t>
                      </a:r>
                      <a:endParaRPr b="0" lang="pl-PL" sz="13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38160">
                      <a:solidFill>
                        <a:srgbClr val="ffffff"/>
                      </a:solidFill>
                    </a:lnB>
                    <a:solidFill>
                      <a:srgbClr val="3333cc">
                        <a:alpha val="34000"/>
                      </a:srgbClr>
                    </a:solidFill>
                  </a:tcPr>
                </a:tc>
                <a:tc>
                  <a:txBody>
                    <a:bodyPr lIns="6480" rIns="6480" anchor="ctr">
                      <a:noAutofit/>
                    </a:bodyPr>
                    <a:p>
                      <a:pPr algn="ctr">
                        <a:lnSpc>
                          <a:spcPct val="100000"/>
                        </a:lnSpc>
                        <a:buNone/>
                        <a:tabLst>
                          <a:tab algn="l" pos="0"/>
                        </a:tabLst>
                      </a:pPr>
                      <a:r>
                        <a:rPr b="1" lang="pl-PL" sz="1300" spc="-1" strike="noStrike">
                          <a:solidFill>
                            <a:srgbClr val="000000"/>
                          </a:solidFill>
                          <a:latin typeface="Arial"/>
                          <a:ea typeface="Lucida Sans Unicode"/>
                        </a:rPr>
                        <a:t>Doprowadzeni w celu wytrzeźwienia</a:t>
                      </a:r>
                      <a:endParaRPr b="0" lang="pl-PL" sz="13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38160">
                      <a:solidFill>
                        <a:srgbClr val="ffffff"/>
                      </a:solidFill>
                    </a:lnB>
                    <a:solidFill>
                      <a:srgbClr val="3333cc">
                        <a:alpha val="34000"/>
                      </a:srgbClr>
                    </a:solidFill>
                  </a:tcPr>
                </a:tc>
                <a:tc>
                  <a:txBody>
                    <a:bodyPr lIns="6480" rIns="6480" anchor="ctr">
                      <a:noAutofit/>
                    </a:bodyPr>
                    <a:p>
                      <a:pPr algn="ctr">
                        <a:lnSpc>
                          <a:spcPct val="100000"/>
                        </a:lnSpc>
                        <a:buNone/>
                        <a:tabLst>
                          <a:tab algn="l" pos="0"/>
                        </a:tabLst>
                      </a:pPr>
                      <a:r>
                        <a:rPr b="1" lang="pl-PL" sz="1300" spc="-1" strike="noStrike">
                          <a:solidFill>
                            <a:srgbClr val="000000"/>
                          </a:solidFill>
                          <a:latin typeface="Arial"/>
                          <a:ea typeface="Lucida Sans Unicode"/>
                        </a:rPr>
                        <a:t>Przerwa </a:t>
                      </a:r>
                      <a:endParaRPr b="0" lang="pl-PL" sz="1300" spc="-1" strike="noStrike">
                        <a:latin typeface="Arial"/>
                      </a:endParaRPr>
                    </a:p>
                    <a:p>
                      <a:pPr algn="ctr">
                        <a:lnSpc>
                          <a:spcPct val="100000"/>
                        </a:lnSpc>
                        <a:buNone/>
                        <a:tabLst>
                          <a:tab algn="l" pos="0"/>
                        </a:tabLst>
                      </a:pPr>
                      <a:r>
                        <a:rPr b="1" lang="pl-PL" sz="1300" spc="-1" strike="noStrike">
                          <a:solidFill>
                            <a:srgbClr val="000000"/>
                          </a:solidFill>
                          <a:latin typeface="Arial"/>
                          <a:ea typeface="Lucida Sans Unicode"/>
                        </a:rPr>
                        <a:t>w konwoju</a:t>
                      </a:r>
                      <a:endParaRPr b="0" lang="pl-PL" sz="13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38160">
                      <a:solidFill>
                        <a:srgbClr val="ffffff"/>
                      </a:solidFill>
                    </a:lnB>
                    <a:solidFill>
                      <a:srgbClr val="3333cc">
                        <a:alpha val="34000"/>
                      </a:srgbClr>
                    </a:solidFill>
                  </a:tcPr>
                </a:tc>
              </a:tr>
              <a:tr h="1208880">
                <a:tc>
                  <a:txBody>
                    <a:bodyPr lIns="6480" rIns="6480" anchor="ctr">
                      <a:noAutofit/>
                    </a:bodyPr>
                    <a:p>
                      <a:pPr algn="ctr">
                        <a:lnSpc>
                          <a:spcPct val="100000"/>
                        </a:lnSpc>
                        <a:buNone/>
                        <a:tabLst>
                          <a:tab algn="l" pos="0"/>
                        </a:tabLst>
                      </a:pPr>
                      <a:r>
                        <a:rPr b="1" lang="pl-PL" sz="1800" spc="-1" strike="noStrike">
                          <a:solidFill>
                            <a:srgbClr val="000000"/>
                          </a:solidFill>
                          <a:latin typeface="Arial"/>
                          <a:ea typeface="Lucida Sans Unicode"/>
                        </a:rPr>
                        <a:t>627</a:t>
                      </a:r>
                      <a:endParaRPr b="0" lang="pl-PL" sz="18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480" rIns="6480" anchor="ctr">
                      <a:noAutofit/>
                    </a:bodyPr>
                    <a:p>
                      <a:pPr algn="ctr">
                        <a:lnSpc>
                          <a:spcPct val="100000"/>
                        </a:lnSpc>
                        <a:buNone/>
                        <a:tabLst>
                          <a:tab algn="l" pos="0"/>
                        </a:tabLst>
                      </a:pPr>
                      <a:r>
                        <a:rPr b="1" lang="pl-PL" sz="1800" spc="-1" strike="noStrike">
                          <a:solidFill>
                            <a:srgbClr val="000000"/>
                          </a:solidFill>
                          <a:latin typeface="Arial"/>
                          <a:ea typeface="Lucida Sans Unicode"/>
                        </a:rPr>
                        <a:t>161</a:t>
                      </a:r>
                      <a:endParaRPr b="0" lang="pl-PL" sz="18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480" rIns="6480" anchor="ctr">
                      <a:noAutofit/>
                    </a:bodyPr>
                    <a:p>
                      <a:pPr algn="ctr">
                        <a:lnSpc>
                          <a:spcPct val="100000"/>
                        </a:lnSpc>
                        <a:buNone/>
                        <a:tabLst>
                          <a:tab algn="l" pos="0"/>
                        </a:tabLst>
                      </a:pPr>
                      <a:r>
                        <a:rPr b="1" lang="pl-PL" sz="1800" spc="-1" strike="noStrike">
                          <a:solidFill>
                            <a:srgbClr val="000000"/>
                          </a:solidFill>
                          <a:latin typeface="Arial"/>
                          <a:ea typeface="Lucida Sans Unicode"/>
                        </a:rPr>
                        <a:t>0</a:t>
                      </a:r>
                      <a:endParaRPr b="0" lang="pl-PL" sz="18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480" rIns="6480" anchor="ctr">
                      <a:noAutofit/>
                    </a:bodyPr>
                    <a:p>
                      <a:pPr algn="ctr">
                        <a:lnSpc>
                          <a:spcPct val="100000"/>
                        </a:lnSpc>
                        <a:buNone/>
                        <a:tabLst>
                          <a:tab algn="l" pos="0"/>
                        </a:tabLst>
                      </a:pPr>
                      <a:r>
                        <a:rPr b="1" lang="pl-PL" sz="1800" spc="-1" strike="noStrike">
                          <a:solidFill>
                            <a:srgbClr val="000000"/>
                          </a:solidFill>
                          <a:latin typeface="Arial"/>
                          <a:ea typeface="Lucida Sans Unicode"/>
                        </a:rPr>
                        <a:t>133</a:t>
                      </a:r>
                      <a:endParaRPr b="0" lang="pl-PL" sz="18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480" rIns="6480" anchor="ctr">
                      <a:noAutofit/>
                    </a:bodyPr>
                    <a:p>
                      <a:pPr algn="ctr">
                        <a:lnSpc>
                          <a:spcPct val="100000"/>
                        </a:lnSpc>
                        <a:buNone/>
                        <a:tabLst>
                          <a:tab algn="l" pos="0"/>
                        </a:tabLst>
                      </a:pPr>
                      <a:r>
                        <a:rPr b="1" lang="pl-PL" sz="1800" spc="-1" strike="noStrike">
                          <a:solidFill>
                            <a:srgbClr val="000000"/>
                          </a:solidFill>
                          <a:latin typeface="Arial"/>
                          <a:ea typeface="Lucida Sans Unicode"/>
                        </a:rPr>
                        <a:t>35</a:t>
                      </a:r>
                      <a:endParaRPr b="0" lang="pl-PL" sz="18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480" rIns="6480" anchor="ctr">
                      <a:noAutofit/>
                    </a:bodyPr>
                    <a:p>
                      <a:pPr algn="ctr">
                        <a:lnSpc>
                          <a:spcPct val="100000"/>
                        </a:lnSpc>
                        <a:buNone/>
                        <a:tabLst>
                          <a:tab algn="l" pos="0"/>
                        </a:tabLst>
                      </a:pPr>
                      <a:r>
                        <a:rPr b="1" lang="pl-PL" sz="1800" spc="-1" strike="noStrike">
                          <a:solidFill>
                            <a:srgbClr val="000000"/>
                          </a:solidFill>
                          <a:latin typeface="Arial"/>
                          <a:ea typeface="Lucida Sans Unicode"/>
                        </a:rPr>
                        <a:t>298</a:t>
                      </a:r>
                      <a:endParaRPr b="0" lang="pl-PL" sz="18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c>
                  <a:txBody>
                    <a:bodyPr lIns="6480" rIns="6480" anchor="ctr">
                      <a:noAutofit/>
                    </a:bodyPr>
                    <a:p>
                      <a:pPr algn="ctr">
                        <a:lnSpc>
                          <a:spcPct val="100000"/>
                        </a:lnSpc>
                        <a:buNone/>
                        <a:tabLst>
                          <a:tab algn="l" pos="0"/>
                        </a:tabLst>
                      </a:pPr>
                      <a:r>
                        <a:rPr b="1" lang="pl-PL" sz="1800" spc="-1" strike="noStrike">
                          <a:solidFill>
                            <a:srgbClr val="000000"/>
                          </a:solidFill>
                          <a:latin typeface="Arial"/>
                          <a:ea typeface="Lucida Sans Unicode"/>
                        </a:rPr>
                        <a:t>0</a:t>
                      </a:r>
                      <a:endParaRPr b="0" lang="pl-PL" sz="1800" spc="-1" strike="noStrike">
                        <a:latin typeface="Arial"/>
                      </a:endParaRPr>
                    </a:p>
                  </a:txBody>
                  <a:tcPr anchor="ctr" marL="6480" marR="6480">
                    <a:lnL w="12240">
                      <a:solidFill>
                        <a:srgbClr val="ffffff"/>
                      </a:solidFill>
                    </a:lnL>
                    <a:lnR w="12240">
                      <a:solidFill>
                        <a:srgbClr val="ffffff"/>
                      </a:solidFill>
                    </a:lnR>
                    <a:lnT w="12240">
                      <a:solidFill>
                        <a:srgbClr val="ffffff"/>
                      </a:solidFill>
                    </a:lnT>
                    <a:lnB w="12240">
                      <a:solidFill>
                        <a:srgbClr val="ffffff"/>
                      </a:solidFill>
                    </a:lnB>
                    <a:solidFill>
                      <a:srgbClr val="ccecdd"/>
                    </a:solidFill>
                  </a:tcPr>
                </a:tc>
              </a:tr>
            </a:tbl>
          </a:graphicData>
        </a:graphic>
      </p:graphicFrame>
      <p:pic>
        <p:nvPicPr>
          <p:cNvPr id="205" name="Picture 1" descr=""/>
          <p:cNvPicPr/>
          <p:nvPr/>
        </p:nvPicPr>
        <p:blipFill>
          <a:blip r:embed="rId1"/>
          <a:stretch/>
        </p:blipFill>
        <p:spPr>
          <a:xfrm>
            <a:off x="0" y="0"/>
            <a:ext cx="2293200" cy="837360"/>
          </a:xfrm>
          <a:prstGeom prst="rect">
            <a:avLst/>
          </a:prstGeom>
          <a:ln w="0">
            <a:noFill/>
          </a:ln>
        </p:spPr>
      </p:pic>
      <p:sp>
        <p:nvSpPr>
          <p:cNvPr id="206"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124" name="Text Box 1"/>
          <p:cNvSpPr/>
          <p:nvPr/>
        </p:nvSpPr>
        <p:spPr>
          <a:xfrm>
            <a:off x="1665360" y="1271520"/>
            <a:ext cx="5893560" cy="5028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800" spc="-1" strike="noStrike">
                <a:solidFill>
                  <a:srgbClr val="1f497d"/>
                </a:solidFill>
                <a:latin typeface="Arial"/>
                <a:ea typeface="Lucida Sans Unicode"/>
              </a:rPr>
              <a:t> </a:t>
            </a:r>
            <a:r>
              <a:rPr b="1" lang="pl-PL" sz="2400" spc="-1" strike="noStrike">
                <a:solidFill>
                  <a:srgbClr val="1f497d"/>
                </a:solidFill>
                <a:latin typeface="Arial"/>
                <a:ea typeface="Lucida Sans Unicode"/>
              </a:rPr>
              <a:t>163 </a:t>
            </a:r>
            <a:r>
              <a:rPr b="1" lang="pl-PL" sz="1800" spc="-1" strike="noStrike">
                <a:solidFill>
                  <a:srgbClr val="1f497d"/>
                </a:solidFill>
                <a:latin typeface="Arial"/>
                <a:ea typeface="Lucida Sans Unicode"/>
              </a:rPr>
              <a:t>– FUNKCJONARIUSZY POLICJI</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800" spc="-1" strike="noStrike">
                <a:solidFill>
                  <a:srgbClr val="1f497d"/>
                </a:solidFill>
                <a:latin typeface="Arial"/>
                <a:ea typeface="Lucida Sans Unicode"/>
              </a:rPr>
              <a:t> </a:t>
            </a:r>
            <a:r>
              <a:rPr b="1" lang="pl-PL" sz="2400" spc="-1" strike="noStrike">
                <a:solidFill>
                  <a:srgbClr val="1f497d"/>
                </a:solidFill>
                <a:latin typeface="Arial"/>
                <a:ea typeface="Lucida Sans Unicode"/>
              </a:rPr>
              <a:t>16 </a:t>
            </a:r>
            <a:r>
              <a:rPr b="1" lang="pl-PL" sz="1800" spc="-1" strike="noStrike">
                <a:solidFill>
                  <a:srgbClr val="1f497d"/>
                </a:solidFill>
                <a:latin typeface="Arial"/>
                <a:ea typeface="Lucida Sans Unicode"/>
              </a:rPr>
              <a:t>– URZĘDNIKÓW KSC</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800" spc="-1" strike="noStrike">
                <a:solidFill>
                  <a:srgbClr val="1f497d"/>
                </a:solidFill>
                <a:latin typeface="Arial"/>
                <a:ea typeface="Lucida Sans Unicode"/>
              </a:rPr>
              <a:t> </a:t>
            </a:r>
            <a:r>
              <a:rPr b="1" lang="pl-PL" sz="2400" spc="-1" strike="noStrike">
                <a:solidFill>
                  <a:srgbClr val="1f497d"/>
                </a:solidFill>
                <a:latin typeface="Arial"/>
                <a:ea typeface="Lucida Sans Unicode"/>
              </a:rPr>
              <a:t>14</a:t>
            </a:r>
            <a:r>
              <a:rPr b="1" lang="pl-PL" sz="1800" spc="-1" strike="noStrike">
                <a:solidFill>
                  <a:srgbClr val="1f497d"/>
                </a:solidFill>
                <a:latin typeface="Arial"/>
                <a:ea typeface="Lucida Sans Unicode"/>
              </a:rPr>
              <a:t> – POZOSTAŁYCH PRACOWNIKÓW CYWILNYCH</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800" spc="-1" strike="noStrike">
                <a:solidFill>
                  <a:srgbClr val="1f497d"/>
                </a:solidFill>
                <a:latin typeface="Arial"/>
                <a:ea typeface="Lucida Sans Unicode"/>
              </a:rPr>
              <a:t> </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1f497d"/>
                </a:solidFill>
                <a:latin typeface="Arial"/>
                <a:ea typeface="Lucida Sans Unicode"/>
              </a:rPr>
              <a:t>  </a:t>
            </a:r>
            <a:r>
              <a:rPr b="1" lang="pl-PL" sz="1800" spc="-1" strike="noStrike">
                <a:solidFill>
                  <a:srgbClr val="1f497d"/>
                </a:solidFill>
                <a:latin typeface="Arial"/>
                <a:ea typeface="Lucida Sans Unicode"/>
              </a:rPr>
              <a:t>przyjęto z innych jednostek</a:t>
            </a:r>
            <a:r>
              <a:rPr b="1" lang="pl-PL" sz="2400" spc="-1" strike="noStrike">
                <a:solidFill>
                  <a:srgbClr val="1f497d"/>
                </a:solidFill>
                <a:latin typeface="Arial"/>
                <a:ea typeface="Lucida Sans Unicode"/>
              </a:rPr>
              <a:t> 8 </a:t>
            </a:r>
            <a:r>
              <a:rPr b="1" lang="pl-PL" sz="1800" spc="-1" strike="noStrike">
                <a:solidFill>
                  <a:srgbClr val="1f497d"/>
                </a:solidFill>
                <a:latin typeface="Arial"/>
                <a:ea typeface="Lucida Sans Unicode"/>
              </a:rPr>
              <a:t>policjantów</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800" spc="-1" strike="noStrike">
                <a:solidFill>
                  <a:srgbClr val="1f497d"/>
                </a:solidFill>
                <a:latin typeface="Arial"/>
                <a:ea typeface="Lucida Sans Unicode"/>
              </a:rPr>
              <a:t>  </a:t>
            </a:r>
            <a:r>
              <a:rPr b="1" lang="pl-PL" sz="1800" spc="-1" strike="noStrike">
                <a:solidFill>
                  <a:srgbClr val="1f497d"/>
                </a:solidFill>
                <a:latin typeface="Arial"/>
                <a:ea typeface="Lucida Sans Unicode"/>
              </a:rPr>
              <a:t>przeniesiono do innej jednostki 4 policjantów</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800" spc="-1" strike="noStrike">
                <a:solidFill>
                  <a:srgbClr val="1f497d"/>
                </a:solidFill>
                <a:latin typeface="Arial"/>
                <a:ea typeface="Lucida Sans Unicode"/>
              </a:rPr>
              <a:t>  </a:t>
            </a:r>
            <a:r>
              <a:rPr b="1" lang="pl-PL" sz="1800" spc="-1" strike="noStrike">
                <a:solidFill>
                  <a:srgbClr val="1f497d"/>
                </a:solidFill>
                <a:latin typeface="Arial"/>
                <a:ea typeface="Lucida Sans Unicode"/>
              </a:rPr>
              <a:t>wakaty –</a:t>
            </a:r>
            <a:r>
              <a:rPr b="1" lang="pl-PL" sz="2400" spc="-1" strike="noStrike">
                <a:solidFill>
                  <a:srgbClr val="1f497d"/>
                </a:solidFill>
                <a:latin typeface="Arial"/>
                <a:ea typeface="Lucida Sans Unicode"/>
              </a:rPr>
              <a:t> 1,</a:t>
            </a:r>
            <a:endParaRPr b="0" lang="pl-PL" sz="24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800" spc="-1" strike="noStrike">
                <a:solidFill>
                  <a:srgbClr val="1f497d"/>
                </a:solidFill>
                <a:latin typeface="Arial"/>
                <a:ea typeface="Lucida Sans Unicode"/>
              </a:rPr>
              <a:t>  </a:t>
            </a:r>
            <a:r>
              <a:rPr b="1" lang="pl-PL" sz="1800" spc="-1" strike="noStrike">
                <a:solidFill>
                  <a:srgbClr val="1f497d"/>
                </a:solidFill>
                <a:latin typeface="Arial"/>
                <a:ea typeface="Lucida Sans Unicode"/>
              </a:rPr>
              <a:t>nowo przyjęci </a:t>
            </a:r>
            <a:r>
              <a:rPr b="1" lang="pl-PL" sz="2400" spc="-1" strike="noStrike">
                <a:solidFill>
                  <a:srgbClr val="1f497d"/>
                </a:solidFill>
                <a:latin typeface="Arial"/>
                <a:ea typeface="Lucida Sans Unicode"/>
              </a:rPr>
              <a:t>– 6,</a:t>
            </a:r>
            <a:endParaRPr b="0" lang="pl-PL" sz="24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800" spc="-1" strike="noStrike">
                <a:solidFill>
                  <a:srgbClr val="1f497d"/>
                </a:solidFill>
                <a:latin typeface="Arial"/>
                <a:ea typeface="Lucida Sans Unicode"/>
              </a:rPr>
              <a:t>  </a:t>
            </a:r>
            <a:r>
              <a:rPr b="1" lang="pl-PL" sz="1800" spc="-1" strike="noStrike">
                <a:solidFill>
                  <a:srgbClr val="1f497d"/>
                </a:solidFill>
                <a:latin typeface="Arial"/>
                <a:ea typeface="Lucida Sans Unicode"/>
              </a:rPr>
              <a:t>emerytura</a:t>
            </a:r>
            <a:r>
              <a:rPr b="1" lang="pl-PL" sz="2400" spc="-1" strike="noStrike">
                <a:solidFill>
                  <a:srgbClr val="1f497d"/>
                </a:solidFill>
                <a:latin typeface="Arial"/>
                <a:ea typeface="Lucida Sans Unicode"/>
              </a:rPr>
              <a:t> – 7,</a:t>
            </a:r>
            <a:endParaRPr b="0" lang="pl-PL" sz="24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2400" spc="-1" strike="noStrike">
                <a:solidFill>
                  <a:srgbClr val="1f497d"/>
                </a:solidFill>
                <a:latin typeface="Arial"/>
                <a:ea typeface="Lucida Sans Unicode"/>
              </a:rPr>
              <a:t>  </a:t>
            </a:r>
            <a:r>
              <a:rPr b="1" lang="pl-PL" sz="1800" spc="-1" strike="noStrike">
                <a:solidFill>
                  <a:srgbClr val="1f497d"/>
                </a:solidFill>
                <a:latin typeface="Arial"/>
                <a:ea typeface="Lucida Sans Unicode"/>
              </a:rPr>
              <a:t>zwolniono – 0.</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800" spc="-1" strike="noStrike">
                <a:solidFill>
                  <a:srgbClr val="1f497d"/>
                </a:solidFill>
                <a:latin typeface="Arial"/>
                <a:ea typeface="Lucida Sans Unicode"/>
              </a:rPr>
              <a:t>* </a:t>
            </a:r>
            <a:r>
              <a:rPr b="1" lang="pl-PL" sz="1400" spc="-1" strike="noStrike">
                <a:solidFill>
                  <a:srgbClr val="1f497d"/>
                </a:solidFill>
                <a:latin typeface="Arial"/>
                <a:ea typeface="Lucida Sans Unicode"/>
              </a:rPr>
              <a:t>Dane na dzień 31 grudnia 2024 r</a:t>
            </a:r>
            <a:endParaRPr b="0" lang="pl-PL" sz="1400" spc="-1" strike="noStrike">
              <a:latin typeface="Arial"/>
            </a:endParaRPr>
          </a:p>
        </p:txBody>
      </p:sp>
      <p:sp>
        <p:nvSpPr>
          <p:cNvPr id="125" name="Text Box 2"/>
          <p:cNvSpPr/>
          <p:nvPr/>
        </p:nvSpPr>
        <p:spPr>
          <a:xfrm>
            <a:off x="1851120" y="900000"/>
            <a:ext cx="5168160" cy="51696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2800" spc="-1" strike="noStrike">
                <a:solidFill>
                  <a:srgbClr val="1f497d"/>
                </a:solidFill>
                <a:latin typeface="Garamond"/>
                <a:ea typeface="Lucida Sans Unicode"/>
              </a:rPr>
              <a:t>KADRY </a:t>
            </a:r>
            <a:endParaRPr b="0" lang="pl-PL" sz="2800" spc="-1" strike="noStrike">
              <a:latin typeface="Arial"/>
            </a:endParaRPr>
          </a:p>
        </p:txBody>
      </p:sp>
      <p:pic>
        <p:nvPicPr>
          <p:cNvPr id="126" name="Picture 3" descr=""/>
          <p:cNvPicPr/>
          <p:nvPr/>
        </p:nvPicPr>
        <p:blipFill>
          <a:blip r:embed="rId1"/>
          <a:stretch/>
        </p:blipFill>
        <p:spPr>
          <a:xfrm>
            <a:off x="5184720" y="4248000"/>
            <a:ext cx="3958560" cy="2609280"/>
          </a:xfrm>
          <a:prstGeom prst="rect">
            <a:avLst/>
          </a:prstGeom>
          <a:ln w="0">
            <a:noFill/>
          </a:ln>
        </p:spPr>
      </p:pic>
      <p:pic>
        <p:nvPicPr>
          <p:cNvPr id="127" name="Picture 1" descr=""/>
          <p:cNvPicPr/>
          <p:nvPr/>
        </p:nvPicPr>
        <p:blipFill>
          <a:blip r:embed="rId2"/>
          <a:stretch/>
        </p:blipFill>
        <p:spPr>
          <a:xfrm>
            <a:off x="0" y="0"/>
            <a:ext cx="2293200" cy="837360"/>
          </a:xfrm>
          <a:prstGeom prst="rect">
            <a:avLst/>
          </a:prstGeom>
          <a:ln w="0">
            <a:noFill/>
          </a:ln>
        </p:spPr>
      </p:pic>
      <p:sp>
        <p:nvSpPr>
          <p:cNvPr id="128"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671400" y="735480"/>
            <a:ext cx="7807680" cy="1143360"/>
          </a:xfrm>
          <a:prstGeom prst="rect">
            <a:avLst/>
          </a:prstGeom>
          <a:noFill/>
          <a:ln w="0">
            <a:noFill/>
          </a:ln>
        </p:spPr>
        <p:style>
          <a:lnRef idx="0"/>
          <a:fillRef idx="0"/>
          <a:effectRef idx="0"/>
          <a:fontRef idx="minor"/>
        </p:style>
        <p:txBody>
          <a:bodyPr lIns="0" rIns="0" tIns="21240" bIns="0" anchor="ctr">
            <a:noAutofit/>
          </a:bodyPr>
          <a:p>
            <a:pPr algn="ctr">
              <a:lnSpc>
                <a:spcPct val="93000"/>
              </a:lnSpc>
              <a:spcBef>
                <a:spcPts val="1500"/>
              </a:spcBef>
              <a:buNone/>
            </a:pPr>
            <a:r>
              <a:rPr b="1" lang="pl-PL" sz="2400" spc="-1" strike="noStrike">
                <a:solidFill>
                  <a:srgbClr val="002060"/>
                </a:solidFill>
                <a:latin typeface="Arial"/>
                <a:ea typeface="Lucida Sans Unicode"/>
              </a:rPr>
              <a:t>STAN BEZPIECZEŃSTWA W RUCHU DROGOWYM </a:t>
            </a:r>
            <a:endParaRPr b="0" lang="pl-PL" sz="2400" spc="-1" strike="noStrike">
              <a:latin typeface="Arial"/>
            </a:endParaRPr>
          </a:p>
        </p:txBody>
      </p:sp>
      <p:sp>
        <p:nvSpPr>
          <p:cNvPr id="208" name="CustomShape 2"/>
          <p:cNvSpPr/>
          <p:nvPr/>
        </p:nvSpPr>
        <p:spPr>
          <a:xfrm>
            <a:off x="539640" y="1846440"/>
            <a:ext cx="7807680" cy="4881960"/>
          </a:xfrm>
          <a:prstGeom prst="rect">
            <a:avLst/>
          </a:prstGeom>
          <a:noFill/>
          <a:ln w="0">
            <a:noFill/>
          </a:ln>
        </p:spPr>
        <p:style>
          <a:lnRef idx="0"/>
          <a:fillRef idx="0"/>
          <a:effectRef idx="0"/>
          <a:fontRef idx="minor"/>
        </p:style>
        <p:txBody>
          <a:bodyPr lIns="0" rIns="0" tIns="25560" bIns="0" anchor="t">
            <a:noAutofit/>
          </a:bodyPr>
          <a:p>
            <a:pPr marL="343080" indent="-321840" algn="just">
              <a:lnSpc>
                <a:spcPct val="100000"/>
              </a:lnSpc>
              <a:buNone/>
              <a:tabLst>
                <a:tab algn="l" pos="0"/>
              </a:tabLst>
            </a:pPr>
            <a:r>
              <a:rPr b="0" lang="pl-PL" sz="2400" spc="-1" strike="noStrike">
                <a:solidFill>
                  <a:srgbClr val="000000"/>
                </a:solidFill>
                <a:latin typeface="Arial"/>
                <a:ea typeface="SimSun"/>
              </a:rPr>
              <a:t>W roku </a:t>
            </a:r>
            <a:r>
              <a:rPr b="1" lang="pl-PL" sz="2400" spc="-1" strike="noStrike">
                <a:solidFill>
                  <a:srgbClr val="000000"/>
                </a:solidFill>
                <a:latin typeface="Arial"/>
                <a:ea typeface="SimSun"/>
              </a:rPr>
              <a:t>2024</a:t>
            </a:r>
            <a:r>
              <a:rPr b="0" lang="pl-PL" sz="2400" spc="-1" strike="noStrike">
                <a:solidFill>
                  <a:srgbClr val="000000"/>
                </a:solidFill>
                <a:latin typeface="Arial"/>
                <a:ea typeface="SimSun"/>
              </a:rPr>
              <a:t> na terenie Sanoka i powiatu sanockiego, doszło do </a:t>
            </a:r>
            <a:r>
              <a:rPr b="1" lang="pl-PL" sz="2400" spc="-1" strike="noStrike">
                <a:solidFill>
                  <a:srgbClr val="000000"/>
                </a:solidFill>
                <a:latin typeface="Arial"/>
                <a:ea typeface="SimSun"/>
              </a:rPr>
              <a:t>32 wypadki drogowe</a:t>
            </a:r>
            <a:r>
              <a:rPr b="0" lang="pl-PL" sz="2400" spc="-1" strike="noStrike">
                <a:solidFill>
                  <a:srgbClr val="000000"/>
                </a:solidFill>
                <a:latin typeface="Arial"/>
                <a:ea typeface="SimSun"/>
              </a:rPr>
              <a:t>, w których zginęło</a:t>
            </a:r>
            <a:br/>
            <a:r>
              <a:rPr b="1" lang="pl-PL" sz="2400" spc="-1" strike="noStrike">
                <a:solidFill>
                  <a:srgbClr val="000000"/>
                </a:solidFill>
                <a:latin typeface="Arial"/>
                <a:ea typeface="SimSun"/>
              </a:rPr>
              <a:t>4 osoby,</a:t>
            </a:r>
            <a:r>
              <a:rPr b="0" lang="pl-PL" sz="2400" spc="-1" strike="noStrike">
                <a:solidFill>
                  <a:srgbClr val="000000"/>
                </a:solidFill>
                <a:latin typeface="Arial"/>
                <a:ea typeface="SimSun"/>
              </a:rPr>
              <a:t> a </a:t>
            </a:r>
            <a:r>
              <a:rPr b="1" lang="pl-PL" sz="2400" spc="-1" strike="noStrike">
                <a:solidFill>
                  <a:srgbClr val="000000"/>
                </a:solidFill>
                <a:latin typeface="Arial"/>
                <a:ea typeface="SimSun"/>
              </a:rPr>
              <a:t>29 osoby zostało ranne</a:t>
            </a:r>
            <a:r>
              <a:rPr b="0" lang="pl-PL" sz="2400" spc="-1" strike="noStrike">
                <a:solidFill>
                  <a:srgbClr val="000000"/>
                </a:solidFill>
                <a:latin typeface="Arial"/>
                <a:ea typeface="SimSun"/>
              </a:rPr>
              <a:t>. Do Komendy Powiatowej Policji zgłoszono </a:t>
            </a:r>
            <a:r>
              <a:rPr b="1" lang="pl-PL" sz="2400" spc="-1" strike="noStrike">
                <a:solidFill>
                  <a:srgbClr val="000000"/>
                </a:solidFill>
                <a:latin typeface="Arial"/>
                <a:ea typeface="SimSun"/>
              </a:rPr>
              <a:t>573 kolizji</a:t>
            </a:r>
            <a:r>
              <a:rPr b="0" lang="pl-PL" sz="2400" spc="-1" strike="noStrike">
                <a:solidFill>
                  <a:srgbClr val="000000"/>
                </a:solidFill>
                <a:latin typeface="Arial"/>
                <a:ea typeface="SimSun"/>
              </a:rPr>
              <a:t>.</a:t>
            </a:r>
            <a:endParaRPr b="0" lang="pl-PL" sz="2400" spc="-1" strike="noStrike">
              <a:latin typeface="Arial"/>
            </a:endParaRPr>
          </a:p>
          <a:p>
            <a:pPr marL="343080" indent="-321840" algn="just">
              <a:lnSpc>
                <a:spcPct val="100000"/>
              </a:lnSpc>
              <a:buNone/>
              <a:tabLst>
                <a:tab algn="l" pos="0"/>
              </a:tabLst>
            </a:pPr>
            <a:endParaRPr b="0" lang="pl-PL" sz="2400" spc="-1" strike="noStrike">
              <a:latin typeface="Arial"/>
            </a:endParaRPr>
          </a:p>
          <a:p>
            <a:pPr marL="343080" indent="-321840" algn="just">
              <a:lnSpc>
                <a:spcPct val="100000"/>
              </a:lnSpc>
              <a:buNone/>
              <a:tabLst>
                <a:tab algn="l" pos="0"/>
              </a:tabLst>
            </a:pPr>
            <a:r>
              <a:rPr b="0" lang="pl-PL" sz="2400" spc="-1" strike="noStrike">
                <a:solidFill>
                  <a:srgbClr val="000000"/>
                </a:solidFill>
                <a:latin typeface="Arial"/>
                <a:ea typeface="SimSun"/>
              </a:rPr>
              <a:t>Od </a:t>
            </a:r>
            <a:r>
              <a:rPr b="1" lang="pl-PL" sz="2400" spc="-1" strike="noStrike">
                <a:solidFill>
                  <a:srgbClr val="000000"/>
                </a:solidFill>
                <a:latin typeface="Arial"/>
                <a:ea typeface="SimSun"/>
              </a:rPr>
              <a:t>01.01. do 31.12. 2024 roku </a:t>
            </a:r>
            <a:r>
              <a:rPr b="0" lang="pl-PL" sz="2400" spc="-1" strike="noStrike">
                <a:solidFill>
                  <a:srgbClr val="000000"/>
                </a:solidFill>
                <a:latin typeface="Arial"/>
                <a:ea typeface="SimSun"/>
              </a:rPr>
              <a:t>na terenie Sanoka</a:t>
            </a:r>
            <a:br/>
            <a:r>
              <a:rPr b="0" lang="pl-PL" sz="2400" spc="-1" strike="noStrike">
                <a:solidFill>
                  <a:srgbClr val="000000"/>
                </a:solidFill>
                <a:latin typeface="Arial"/>
                <a:ea typeface="SimSun"/>
              </a:rPr>
              <a:t>i Powiatu Sanockiego, doszło do 7 wypadków drogowych z udziałem pieszych, w których zginęły 2 osoby, a 6 zostało rannych. Do Komendy Powiatowej Policji zgłoszono 21 kolizji z udziałem osób pieszych.</a:t>
            </a:r>
            <a:endParaRPr b="0" lang="pl-PL" sz="2400" spc="-1" strike="noStrike">
              <a:latin typeface="Arial"/>
            </a:endParaRPr>
          </a:p>
        </p:txBody>
      </p:sp>
      <p:pic>
        <p:nvPicPr>
          <p:cNvPr id="209" name="Picture 1" descr=""/>
          <p:cNvPicPr/>
          <p:nvPr/>
        </p:nvPicPr>
        <p:blipFill>
          <a:blip r:embed="rId1"/>
          <a:stretch/>
        </p:blipFill>
        <p:spPr>
          <a:xfrm>
            <a:off x="0" y="0"/>
            <a:ext cx="2292840" cy="837000"/>
          </a:xfrm>
          <a:prstGeom prst="rect">
            <a:avLst/>
          </a:prstGeom>
          <a:ln w="0">
            <a:noFill/>
          </a:ln>
        </p:spPr>
      </p:pic>
      <p:sp>
        <p:nvSpPr>
          <p:cNvPr id="210" name="CustomShape 3"/>
          <p:cNvSpPr/>
          <p:nvPr/>
        </p:nvSpPr>
        <p:spPr>
          <a:xfrm>
            <a:off x="2195640" y="0"/>
            <a:ext cx="6947280" cy="83700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211" name="Text Box 1"/>
          <p:cNvSpPr/>
          <p:nvPr/>
        </p:nvSpPr>
        <p:spPr>
          <a:xfrm>
            <a:off x="457200" y="274680"/>
            <a:ext cx="8228880" cy="921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2000" spc="-1" strike="noStrike">
                <a:solidFill>
                  <a:srgbClr val="000000"/>
                </a:solidFill>
                <a:latin typeface="Times New Roman"/>
                <a:ea typeface="Lucida Sans Unicode"/>
              </a:rPr>
              <a:t>ZESTAWIENIE ZDARZEŃ DROGOWYCH I ICH SKUTKI W POWIECIE SANOCKIM </a:t>
            </a:r>
            <a:endParaRPr b="0" lang="pl-PL" sz="2000" spc="-1" strike="noStrike">
              <a:latin typeface="Arial"/>
            </a:endParaRPr>
          </a:p>
        </p:txBody>
      </p:sp>
      <p:graphicFrame>
        <p:nvGraphicFramePr>
          <p:cNvPr id="212" name="Tabela 2"/>
          <p:cNvGraphicFramePr/>
          <p:nvPr/>
        </p:nvGraphicFramePr>
        <p:xfrm>
          <a:off x="457200" y="1052640"/>
          <a:ext cx="8228880" cy="5742720"/>
        </p:xfrm>
        <a:graphic>
          <a:graphicData uri="http://schemas.openxmlformats.org/drawingml/2006/table">
            <a:tbl>
              <a:tblPr/>
              <a:tblGrid>
                <a:gridCol w="1640520"/>
                <a:gridCol w="945000"/>
                <a:gridCol w="839880"/>
                <a:gridCol w="734760"/>
                <a:gridCol w="905400"/>
                <a:gridCol w="839880"/>
                <a:gridCol w="892440"/>
                <a:gridCol w="1431360"/>
              </a:tblGrid>
              <a:tr h="599760">
                <a:tc>
                  <a:txBody>
                    <a:bodyPr lIns="68400" rIns="68400" anchor="ctr">
                      <a:noAutofit/>
                    </a:bodyPr>
                    <a:p>
                      <a:pPr algn="ctr">
                        <a:lnSpc>
                          <a:spcPct val="100000"/>
                        </a:lnSpc>
                        <a:buNone/>
                      </a:pPr>
                      <a:r>
                        <a:rPr b="1" lang="pl-PL" sz="1700" spc="-1" strike="noStrike">
                          <a:solidFill>
                            <a:srgbClr val="000000"/>
                          </a:solidFill>
                          <a:latin typeface="Times New Roman"/>
                          <a:ea typeface="Times New Roman"/>
                        </a:rPr>
                        <a:t>Rok</a:t>
                      </a:r>
                      <a:endParaRPr b="0" lang="pl-PL" sz="1700" spc="-1" strike="noStrike">
                        <a:latin typeface="Arial"/>
                      </a:endParaRPr>
                    </a:p>
                  </a:txBody>
                  <a:tcPr anchor="ctr" marL="68400" marR="68400">
                    <a:lnL w="18720">
                      <a:solidFill>
                        <a:srgbClr val="000000"/>
                      </a:solidFill>
                    </a:lnL>
                    <a:lnR w="18720">
                      <a:solidFill>
                        <a:srgbClr val="000000"/>
                      </a:solidFill>
                    </a:lnR>
                    <a:lnT w="18720">
                      <a:solidFill>
                        <a:srgbClr val="000000"/>
                      </a:solidFill>
                    </a:lnT>
                    <a:lnB w="18720">
                      <a:solidFill>
                        <a:srgbClr val="000000"/>
                      </a:solidFill>
                    </a:lnB>
                    <a:noFill/>
                  </a:tcPr>
                </a:tc>
                <a:tc gridSpan="2">
                  <a:txBody>
                    <a:bodyPr lIns="68400" rIns="68400" anchor="ctr">
                      <a:noAutofit/>
                    </a:bodyPr>
                    <a:p>
                      <a:pPr algn="ctr">
                        <a:lnSpc>
                          <a:spcPct val="100000"/>
                        </a:lnSpc>
                        <a:buNone/>
                      </a:pPr>
                      <a:r>
                        <a:rPr b="1" lang="pl-PL" sz="1700" spc="-1" strike="noStrike">
                          <a:solidFill>
                            <a:srgbClr val="000000"/>
                          </a:solidFill>
                          <a:latin typeface="Times New Roman"/>
                          <a:ea typeface="Times New Roman"/>
                        </a:rPr>
                        <a:t>Wypadki</a:t>
                      </a:r>
                      <a:endParaRPr b="0" lang="pl-PL" sz="1700" spc="-1" strike="noStrike">
                        <a:latin typeface="Arial"/>
                      </a:endParaRPr>
                    </a:p>
                  </a:txBody>
                  <a:tcPr anchor="ctr" marL="68400" marR="68400">
                    <a:lnL w="18720">
                      <a:solidFill>
                        <a:srgbClr val="000000"/>
                      </a:solidFill>
                    </a:lnL>
                    <a:lnR w="18720">
                      <a:solidFill>
                        <a:srgbClr val="000000"/>
                      </a:solidFill>
                    </a:lnR>
                    <a:lnT w="18720">
                      <a:solidFill>
                        <a:srgbClr val="000000"/>
                      </a:solidFill>
                    </a:lnT>
                    <a:lnB w="18720">
                      <a:solidFill>
                        <a:srgbClr val="000000"/>
                      </a:solidFill>
                    </a:lnB>
                    <a:noFill/>
                  </a:tcPr>
                </a:tc>
                <a:tc hMerge="1">
                  <a:tcPr anchor="t" marL="90000" marR="90000">
                    <a:solidFill>
                      <a:srgbClr val="729fcf"/>
                    </a:solidFill>
                  </a:tcPr>
                </a:tc>
                <a:tc gridSpan="2">
                  <a:txBody>
                    <a:bodyPr lIns="68400" rIns="68400" anchor="ctr">
                      <a:noAutofit/>
                    </a:bodyPr>
                    <a:p>
                      <a:pPr algn="ctr">
                        <a:lnSpc>
                          <a:spcPct val="100000"/>
                        </a:lnSpc>
                        <a:buNone/>
                      </a:pPr>
                      <a:r>
                        <a:rPr b="1" lang="pl-PL" sz="1700" spc="-1" strike="noStrike">
                          <a:solidFill>
                            <a:srgbClr val="000000"/>
                          </a:solidFill>
                          <a:latin typeface="Times New Roman"/>
                          <a:ea typeface="Times New Roman"/>
                        </a:rPr>
                        <a:t>Zabici</a:t>
                      </a:r>
                      <a:endParaRPr b="0" lang="pl-PL" sz="1700" spc="-1" strike="noStrike">
                        <a:latin typeface="Arial"/>
                      </a:endParaRPr>
                    </a:p>
                  </a:txBody>
                  <a:tcPr anchor="ctr" marL="68400" marR="68400">
                    <a:lnL w="18720">
                      <a:solidFill>
                        <a:srgbClr val="000000"/>
                      </a:solidFill>
                    </a:lnL>
                    <a:lnR w="18720">
                      <a:solidFill>
                        <a:srgbClr val="000000"/>
                      </a:solidFill>
                    </a:lnR>
                    <a:lnT w="18720">
                      <a:solidFill>
                        <a:srgbClr val="000000"/>
                      </a:solidFill>
                    </a:lnT>
                    <a:lnB w="18720">
                      <a:solidFill>
                        <a:srgbClr val="000000"/>
                      </a:solidFill>
                    </a:lnB>
                    <a:noFill/>
                  </a:tcPr>
                </a:tc>
                <a:tc hMerge="1">
                  <a:tcPr anchor="t" marL="90000" marR="90000">
                    <a:solidFill>
                      <a:srgbClr val="729fcf"/>
                    </a:solidFill>
                  </a:tcPr>
                </a:tc>
                <a:tc gridSpan="2">
                  <a:txBody>
                    <a:bodyPr lIns="68400" rIns="68400" anchor="ctr">
                      <a:noAutofit/>
                    </a:bodyPr>
                    <a:p>
                      <a:pPr algn="ctr">
                        <a:lnSpc>
                          <a:spcPct val="100000"/>
                        </a:lnSpc>
                        <a:buNone/>
                      </a:pPr>
                      <a:r>
                        <a:rPr b="1" lang="pl-PL" sz="1700" spc="-1" strike="noStrike">
                          <a:solidFill>
                            <a:srgbClr val="000000"/>
                          </a:solidFill>
                          <a:latin typeface="Times New Roman"/>
                          <a:ea typeface="Times New Roman"/>
                        </a:rPr>
                        <a:t>Ranni</a:t>
                      </a:r>
                      <a:endParaRPr b="0" lang="pl-PL" sz="1700" spc="-1" strike="noStrike">
                        <a:latin typeface="Arial"/>
                      </a:endParaRPr>
                    </a:p>
                  </a:txBody>
                  <a:tcPr anchor="ctr" marL="68400" marR="68400">
                    <a:lnL w="18720">
                      <a:solidFill>
                        <a:srgbClr val="000000"/>
                      </a:solidFill>
                    </a:lnL>
                    <a:lnR w="18720">
                      <a:solidFill>
                        <a:srgbClr val="000000"/>
                      </a:solidFill>
                    </a:lnR>
                    <a:lnT w="18720">
                      <a:solidFill>
                        <a:srgbClr val="000000"/>
                      </a:solidFill>
                    </a:lnT>
                    <a:lnB w="18720">
                      <a:solidFill>
                        <a:srgbClr val="000000"/>
                      </a:solidFill>
                    </a:lnB>
                    <a:noFill/>
                  </a:tcPr>
                </a:tc>
                <a:tc hMerge="1">
                  <a:tcPr anchor="t" marL="90000" marR="90000">
                    <a:solidFill>
                      <a:srgbClr val="729fcf"/>
                    </a:solidFill>
                  </a:tcPr>
                </a:tc>
                <a:tc>
                  <a:txBody>
                    <a:bodyPr lIns="68400" rIns="68400" anchor="ctr">
                      <a:noAutofit/>
                    </a:bodyPr>
                    <a:p>
                      <a:pPr algn="ctr">
                        <a:lnSpc>
                          <a:spcPct val="100000"/>
                        </a:lnSpc>
                        <a:buNone/>
                      </a:pPr>
                      <a:r>
                        <a:rPr b="1" lang="pl-PL" sz="1700" spc="-1" strike="noStrike">
                          <a:solidFill>
                            <a:srgbClr val="000000"/>
                          </a:solidFill>
                          <a:latin typeface="Times New Roman"/>
                          <a:ea typeface="Times New Roman"/>
                        </a:rPr>
                        <a:t>Kolizje</a:t>
                      </a:r>
                      <a:endParaRPr b="0" lang="pl-PL" sz="1700" spc="-1" strike="noStrike">
                        <a:latin typeface="Arial"/>
                      </a:endParaRPr>
                    </a:p>
                  </a:txBody>
                  <a:tcPr anchor="ctr" marL="68400" marR="68400">
                    <a:lnL w="18720">
                      <a:solidFill>
                        <a:srgbClr val="000000"/>
                      </a:solidFill>
                    </a:lnL>
                    <a:lnR w="18720">
                      <a:solidFill>
                        <a:srgbClr val="000000"/>
                      </a:solidFill>
                    </a:lnR>
                    <a:lnT w="18720">
                      <a:solidFill>
                        <a:srgbClr val="000000"/>
                      </a:solidFill>
                    </a:lnT>
                    <a:lnB w="12240">
                      <a:solidFill>
                        <a:srgbClr val="000000"/>
                      </a:solidFill>
                    </a:lnB>
                    <a:no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2024</a:t>
                      </a:r>
                      <a:endParaRPr b="0" lang="pl-PL" sz="1400" spc="-1" strike="noStrike">
                        <a:latin typeface="Arial"/>
                      </a:endParaRPr>
                    </a:p>
                  </a:txBody>
                  <a:tcPr anchor="t" marL="68400" marR="68400">
                    <a:lnL w="18720">
                      <a:solidFill>
                        <a:srgbClr val="000000"/>
                      </a:solidFill>
                    </a:lnL>
                    <a:lnR w="12240">
                      <a:solidFill>
                        <a:srgbClr val="000000"/>
                      </a:solidFill>
                    </a:lnR>
                    <a:lnT w="18720">
                      <a:solidFill>
                        <a:srgbClr val="000000"/>
                      </a:solidFill>
                    </a:lnT>
                    <a:lnB w="18720">
                      <a:solidFill>
                        <a:srgbClr val="000000"/>
                      </a:solidFill>
                    </a:lnB>
                    <a:solidFill>
                      <a:srgbClr val="47ffd1"/>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32</a:t>
                      </a:r>
                      <a:endParaRPr b="0" lang="pl-PL" sz="15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8720">
                      <a:solidFill>
                        <a:srgbClr val="000000"/>
                      </a:solidFill>
                    </a:lnB>
                    <a:solidFill>
                      <a:srgbClr val="47ffd1"/>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0%</a:t>
                      </a:r>
                      <a:endParaRPr b="0" lang="pl-PL" sz="11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8720">
                      <a:solidFill>
                        <a:srgbClr val="000000"/>
                      </a:solidFill>
                    </a:lnB>
                    <a:solidFill>
                      <a:srgbClr val="47ffd1"/>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4</a:t>
                      </a:r>
                      <a:endParaRPr b="0" lang="pl-PL" sz="15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8720">
                      <a:solidFill>
                        <a:srgbClr val="000000"/>
                      </a:solidFill>
                    </a:lnB>
                    <a:solidFill>
                      <a:srgbClr val="47ffd1"/>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-20%</a:t>
                      </a:r>
                      <a:endParaRPr b="0" lang="pl-PL" sz="11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8720">
                      <a:solidFill>
                        <a:srgbClr val="000000"/>
                      </a:solidFill>
                    </a:lnB>
                    <a:solidFill>
                      <a:srgbClr val="47ffd1"/>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29</a:t>
                      </a:r>
                      <a:endParaRPr b="0" lang="pl-PL" sz="15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8720">
                      <a:solidFill>
                        <a:srgbClr val="000000"/>
                      </a:solidFill>
                    </a:lnB>
                    <a:solidFill>
                      <a:srgbClr val="47ffd1"/>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-6%</a:t>
                      </a:r>
                      <a:endParaRPr b="0" lang="pl-PL" sz="11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8720">
                      <a:solidFill>
                        <a:srgbClr val="000000"/>
                      </a:solidFill>
                    </a:lnB>
                    <a:solidFill>
                      <a:srgbClr val="47ffd1"/>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573</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47ffd1"/>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2023</a:t>
                      </a:r>
                      <a:endParaRPr b="0" lang="pl-PL" sz="1400" spc="-1" strike="noStrike">
                        <a:latin typeface="Arial"/>
                      </a:endParaRPr>
                    </a:p>
                  </a:txBody>
                  <a:tcPr anchor="t" marL="68400" marR="68400">
                    <a:lnL w="18720">
                      <a:solidFill>
                        <a:srgbClr val="000000"/>
                      </a:solidFill>
                    </a:lnL>
                    <a:lnR w="12240">
                      <a:solidFill>
                        <a:srgbClr val="000000"/>
                      </a:solidFill>
                    </a:lnR>
                    <a:lnT w="1872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32</a:t>
                      </a:r>
                      <a:endParaRPr b="0" lang="pl-PL" sz="15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0%</a:t>
                      </a:r>
                      <a:endParaRPr b="0" lang="pl-PL" sz="11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5</a:t>
                      </a:r>
                      <a:endParaRPr b="0" lang="pl-PL" sz="15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+67%</a:t>
                      </a:r>
                      <a:endParaRPr b="0" lang="pl-PL" sz="11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31</a:t>
                      </a:r>
                      <a:endParaRPr b="0" lang="pl-PL" sz="15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+7%</a:t>
                      </a:r>
                      <a:endParaRPr b="0" lang="pl-PL" sz="1100" spc="-1" strike="noStrike">
                        <a:latin typeface="Arial"/>
                      </a:endParaRPr>
                    </a:p>
                  </a:txBody>
                  <a:tcPr anchor="t" marL="68400" marR="68400">
                    <a:lnL w="12240">
                      <a:solidFill>
                        <a:srgbClr val="000000"/>
                      </a:solidFill>
                    </a:lnL>
                    <a:lnR w="12240">
                      <a:solidFill>
                        <a:srgbClr val="000000"/>
                      </a:solidFill>
                    </a:lnR>
                    <a:lnT w="1872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599</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2022</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32</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+33%</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0%</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29</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+32%</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583</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2021</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24</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-31%</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-40%</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22</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-33%</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783</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2020</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35</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-10%</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5</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-17%</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33</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-13%</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711</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2019</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39</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+11%</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6</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0%</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38</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+15%</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849</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2018</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35</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- 14%</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6</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000" spc="-1" strike="noStrike">
                          <a:solidFill>
                            <a:srgbClr val="000000"/>
                          </a:solidFill>
                          <a:latin typeface="Times New Roman"/>
                          <a:ea typeface="Times New Roman"/>
                        </a:rPr>
                        <a:t>+100%</a:t>
                      </a:r>
                      <a:endParaRPr b="0" lang="pl-PL" sz="10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33</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-23%</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773</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2017</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41</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+28%</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000" spc="-1" strike="noStrike">
                          <a:solidFill>
                            <a:srgbClr val="000000"/>
                          </a:solidFill>
                          <a:latin typeface="Times New Roman"/>
                          <a:ea typeface="Times New Roman"/>
                        </a:rPr>
                        <a:t>+200%</a:t>
                      </a:r>
                      <a:endParaRPr b="0" lang="pl-PL" sz="10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43</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+13%</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789</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2016</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32</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+10%</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1</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- 87%</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38</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+31%</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726</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2015</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29</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- 33%</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8</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- 11%</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29</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-43%</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471</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2014</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45 </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+ 50%</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9</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+80%</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51</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+25%</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603</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2013</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30</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- 26%</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5</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- 28%</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40</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-28%</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484</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2012</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41</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- 26%</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7</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0%</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56</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-8%</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510</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272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2011</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56  </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+33%</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7</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- 36%</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61</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+27%</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625</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r h="345240">
                <a:tc>
                  <a:txBody>
                    <a:bodyPr lIns="68400" rIns="68400" anchor="t">
                      <a:noAutofit/>
                    </a:bodyPr>
                    <a:p>
                      <a:pPr algn="ctr">
                        <a:lnSpc>
                          <a:spcPct val="100000"/>
                        </a:lnSpc>
                        <a:buNone/>
                      </a:pPr>
                      <a:r>
                        <a:rPr b="1" lang="pl-PL" sz="1400" spc="-1" strike="noStrike">
                          <a:solidFill>
                            <a:srgbClr val="000000"/>
                          </a:solidFill>
                          <a:latin typeface="Times New Roman"/>
                          <a:ea typeface="Times New Roman"/>
                        </a:rPr>
                        <a:t>2010</a:t>
                      </a:r>
                      <a:endParaRPr b="0" lang="pl-PL" sz="14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42</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11</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48</a:t>
                      </a:r>
                      <a:endParaRPr b="0" lang="pl-PL" sz="15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100" spc="-1" strike="noStrike">
                          <a:solidFill>
                            <a:srgbClr val="000000"/>
                          </a:solidFill>
                          <a:latin typeface="Times New Roman"/>
                          <a:ea typeface="Times New Roman"/>
                        </a:rPr>
                        <a:t>----</a:t>
                      </a:r>
                      <a:endParaRPr b="0" lang="pl-PL" sz="1100" spc="-1" strike="noStrike">
                        <a:latin typeface="Arial"/>
                      </a:endParaRPr>
                    </a:p>
                  </a:txBody>
                  <a:tcPr anchor="t" marL="68400" marR="68400">
                    <a:lnL w="12240">
                      <a:solidFill>
                        <a:srgbClr val="000000"/>
                      </a:solidFill>
                    </a:lnL>
                    <a:lnR w="12240">
                      <a:solidFill>
                        <a:srgbClr val="000000"/>
                      </a:solidFill>
                    </a:lnR>
                    <a:lnT w="12240">
                      <a:solidFill>
                        <a:srgbClr val="000000"/>
                      </a:solidFill>
                    </a:lnT>
                    <a:lnB w="12240">
                      <a:solidFill>
                        <a:srgbClr val="000000"/>
                      </a:solidFill>
                    </a:lnB>
                    <a:solidFill>
                      <a:srgbClr val="ffffff"/>
                    </a:solidFill>
                  </a:tcPr>
                </a:tc>
                <a:tc>
                  <a:txBody>
                    <a:bodyPr lIns="68400" rIns="68400" anchor="t">
                      <a:noAutofit/>
                    </a:bodyPr>
                    <a:p>
                      <a:pPr algn="ctr">
                        <a:lnSpc>
                          <a:spcPct val="100000"/>
                        </a:lnSpc>
                        <a:buNone/>
                      </a:pPr>
                      <a:r>
                        <a:rPr b="0" lang="pl-PL" sz="1500" spc="-1" strike="noStrike">
                          <a:solidFill>
                            <a:srgbClr val="000000"/>
                          </a:solidFill>
                          <a:latin typeface="Times New Roman"/>
                          <a:ea typeface="Times New Roman"/>
                        </a:rPr>
                        <a:t>636</a:t>
                      </a:r>
                      <a:endParaRPr b="0" lang="pl-PL" sz="1500" spc="-1" strike="noStrike">
                        <a:latin typeface="Arial"/>
                      </a:endParaRPr>
                    </a:p>
                  </a:txBody>
                  <a:tcPr anchor="t" marL="68400" marR="68400">
                    <a:lnL w="12240">
                      <a:solidFill>
                        <a:srgbClr val="000000"/>
                      </a:solidFill>
                    </a:lnL>
                    <a:lnR w="18720">
                      <a:solidFill>
                        <a:srgbClr val="000000"/>
                      </a:solidFill>
                    </a:lnR>
                    <a:lnT w="12240">
                      <a:solidFill>
                        <a:srgbClr val="000000"/>
                      </a:solidFill>
                    </a:lnT>
                    <a:lnB w="1224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13" name="Tabela 3"/>
          <p:cNvGraphicFramePr/>
          <p:nvPr/>
        </p:nvGraphicFramePr>
        <p:xfrm>
          <a:off x="0" y="0"/>
          <a:ext cx="9143280" cy="6812640"/>
        </p:xfrm>
        <a:graphic>
          <a:graphicData uri="http://schemas.openxmlformats.org/drawingml/2006/table">
            <a:tbl>
              <a:tblPr/>
              <a:tblGrid>
                <a:gridCol w="2276280"/>
                <a:gridCol w="2276280"/>
                <a:gridCol w="2295360"/>
                <a:gridCol w="2295720"/>
              </a:tblGrid>
              <a:tr h="548640">
                <a:tc gridSpan="4">
                  <a:txBody>
                    <a:bodyPr lIns="44280" rIns="44280" anchor="t">
                      <a:noAutofit/>
                    </a:bodyPr>
                    <a:p>
                      <a:pPr marL="450360" indent="-450360" algn="ctr">
                        <a:lnSpc>
                          <a:spcPct val="100000"/>
                        </a:lnSpc>
                        <a:buNone/>
                        <a:tabLst>
                          <a:tab algn="l" pos="0"/>
                        </a:tabLst>
                      </a:pPr>
                      <a:r>
                        <a:rPr b="1" lang="pl-PL" sz="1400" spc="-1" strike="noStrike">
                          <a:solidFill>
                            <a:srgbClr val="000000"/>
                          </a:solidFill>
                          <a:latin typeface="Times New Roman"/>
                          <a:ea typeface="Times New Roman"/>
                        </a:rPr>
                        <a:t>WYPADKI W POSZCZEGÓLNYCH OBSZARACH POWIATU</a:t>
                      </a:r>
                      <a:endParaRPr b="0" lang="pl-PL" sz="1400" spc="-1" strike="noStrike">
                        <a:latin typeface="Arial"/>
                      </a:endParaRPr>
                    </a:p>
                    <a:p>
                      <a:pPr marL="450360" indent="-450360" algn="ctr">
                        <a:lnSpc>
                          <a:spcPct val="100000"/>
                        </a:lnSpc>
                        <a:buNone/>
                        <a:tabLst>
                          <a:tab algn="l" pos="0"/>
                        </a:tabLst>
                      </a:pPr>
                      <a:r>
                        <a:rPr b="1" lang="pl-PL" sz="1400" spc="-1" strike="noStrike">
                          <a:solidFill>
                            <a:srgbClr val="000000"/>
                          </a:solidFill>
                          <a:latin typeface="Times New Roman"/>
                          <a:ea typeface="Times New Roman"/>
                        </a:rPr>
                        <a:t>W 2024 r.</a:t>
                      </a:r>
                      <a:endParaRPr b="0" lang="pl-PL" sz="1400" spc="-1" strike="noStrike">
                        <a:latin typeface="Arial"/>
                      </a:endParaRPr>
                    </a:p>
                  </a:txBody>
                  <a:tcPr anchor="t" marL="44280" marR="44280">
                    <a:lnL w="18720">
                      <a:solidFill>
                        <a:srgbClr val="000000"/>
                      </a:solidFill>
                    </a:lnL>
                    <a:lnR w="18720">
                      <a:solidFill>
                        <a:srgbClr val="000000"/>
                      </a:solidFill>
                    </a:lnR>
                    <a:lnT w="18720">
                      <a:solidFill>
                        <a:srgbClr val="000000"/>
                      </a:solidFill>
                    </a:lnT>
                    <a:lnB w="12240">
                      <a:solidFill>
                        <a:srgbClr val="000000"/>
                      </a:solidFill>
                    </a:lnB>
                    <a:noFill/>
                  </a:tcPr>
                </a:tc>
                <a:tc hMerge="1">
                  <a:tcPr anchor="t" marL="90000" marR="90000">
                    <a:solidFill>
                      <a:srgbClr val="729fcf"/>
                    </a:solidFill>
                  </a:tcPr>
                </a:tc>
                <a:tc hMerge="1">
                  <a:tcPr anchor="t" marL="90000" marR="90000">
                    <a:solidFill>
                      <a:srgbClr val="729fcf"/>
                    </a:solidFill>
                  </a:tcPr>
                </a:tc>
                <a:tc hMerge="1">
                  <a:tcPr anchor="t" marL="90000" marR="90000">
                    <a:solidFill>
                      <a:srgbClr val="729fcf"/>
                    </a:solidFill>
                  </a:tcPr>
                </a:tc>
              </a:tr>
              <a:tr h="374760">
                <a:tc rowSpan="2">
                  <a:txBody>
                    <a:bodyPr anchor="ctr">
                      <a:noAutofit/>
                    </a:bodyPr>
                    <a:p>
                      <a:pPr algn="ctr">
                        <a:lnSpc>
                          <a:spcPct val="100000"/>
                        </a:lnSpc>
                        <a:buNone/>
                      </a:pPr>
                      <a:r>
                        <a:rPr b="1" lang="pl-PL" sz="1300" spc="-1" strike="noStrike">
                          <a:solidFill>
                            <a:srgbClr val="000000"/>
                          </a:solidFill>
                          <a:latin typeface="Times New Roman"/>
                          <a:ea typeface="Times New Roman"/>
                        </a:rPr>
                        <a:t>Obszar</a:t>
                      </a:r>
                      <a:endParaRPr b="0" lang="pl-PL" sz="1300" spc="-1" strike="noStrike">
                        <a:latin typeface="Arial"/>
                      </a:endParaRPr>
                    </a:p>
                  </a:txBody>
                  <a:tcPr anchor="ctr" marL="91440" marR="91440">
                    <a:lnL w="18720">
                      <a:solidFill>
                        <a:srgbClr val="000000"/>
                      </a:solidFill>
                    </a:lnL>
                    <a:lnR w="18720">
                      <a:solidFill>
                        <a:srgbClr val="000000"/>
                      </a:solidFill>
                    </a:lnR>
                    <a:lnT w="12240">
                      <a:solidFill>
                        <a:srgbClr val="000000"/>
                      </a:solidFill>
                    </a:lnT>
                    <a:lnB w="18720">
                      <a:solidFill>
                        <a:srgbClr val="000000"/>
                      </a:solidFill>
                    </a:lnB>
                    <a:noFill/>
                  </a:tcPr>
                </a:tc>
                <a:tc gridSpan="3">
                  <a:txBody>
                    <a:bodyPr anchor="t">
                      <a:noAutofit/>
                    </a:bodyPr>
                    <a:p>
                      <a:pPr algn="ctr">
                        <a:lnSpc>
                          <a:spcPct val="100000"/>
                        </a:lnSpc>
                        <a:buNone/>
                      </a:pPr>
                      <a:r>
                        <a:rPr b="1" lang="pl-PL" sz="1300" spc="-1" strike="noStrike">
                          <a:solidFill>
                            <a:srgbClr val="000000"/>
                          </a:solidFill>
                          <a:latin typeface="Times New Roman"/>
                          <a:ea typeface="Times New Roman"/>
                        </a:rPr>
                        <a:t>Okres od 01.01. - 31.12. 2024</a:t>
                      </a:r>
                      <a:endParaRPr b="0" lang="pl-PL" sz="1300" spc="-1" strike="noStrike">
                        <a:latin typeface="Arial"/>
                      </a:endParaRPr>
                    </a:p>
                  </a:txBody>
                  <a:tcPr anchor="t" marL="91440" marR="91440">
                    <a:lnL w="18720">
                      <a:solidFill>
                        <a:srgbClr val="000000"/>
                      </a:solidFill>
                    </a:lnL>
                    <a:lnR w="18720">
                      <a:solidFill>
                        <a:srgbClr val="000000"/>
                      </a:solidFill>
                    </a:lnR>
                    <a:lnT w="12240">
                      <a:solidFill>
                        <a:srgbClr val="000000"/>
                      </a:solidFill>
                    </a:lnT>
                    <a:lnB w="18720">
                      <a:solidFill>
                        <a:srgbClr val="000000"/>
                      </a:solidFill>
                    </a:lnB>
                    <a:noFill/>
                  </a:tcPr>
                </a:tc>
                <a:tc hMerge="1">
                  <a:tcPr anchor="t" marL="90000" marR="90000">
                    <a:solidFill>
                      <a:srgbClr val="729fcf"/>
                    </a:solidFill>
                  </a:tcPr>
                </a:tc>
                <a:tc hMerge="1">
                  <a:tcPr anchor="t" marL="90000" marR="90000">
                    <a:solidFill>
                      <a:srgbClr val="729fcf"/>
                    </a:solidFill>
                  </a:tcPr>
                </a:tc>
              </a:tr>
              <a:tr h="374760">
                <a:tc vMerge="1">
                  <a:tcPr anchor="t" marL="90000" marR="90000">
                    <a:solidFill>
                      <a:srgbClr val="729fcf"/>
                    </a:solidFill>
                  </a:tcPr>
                </a:tc>
                <a:tc>
                  <a:txBody>
                    <a:bodyPr lIns="68400" rIns="68400" anchor="t">
                      <a:noAutofit/>
                    </a:bodyPr>
                    <a:p>
                      <a:pPr algn="ctr">
                        <a:lnSpc>
                          <a:spcPct val="100000"/>
                        </a:lnSpc>
                        <a:buNone/>
                      </a:pPr>
                      <a:r>
                        <a:rPr b="1" lang="pl-PL" sz="1500" spc="-1" strike="noStrike">
                          <a:solidFill>
                            <a:srgbClr val="000000"/>
                          </a:solidFill>
                          <a:latin typeface="Times New Roman"/>
                          <a:ea typeface="Times New Roman"/>
                        </a:rPr>
                        <a:t>Wypadki</a:t>
                      </a:r>
                      <a:endParaRPr b="0" lang="pl-PL" sz="1500" spc="-1" strike="noStrike">
                        <a:latin typeface="Arial"/>
                      </a:endParaRPr>
                    </a:p>
                  </a:txBody>
                  <a:tcPr anchor="t" marL="68400" marR="68400">
                    <a:lnL w="18720">
                      <a:solidFill>
                        <a:srgbClr val="000000"/>
                      </a:solidFill>
                    </a:lnL>
                    <a:lnR w="18720">
                      <a:solidFill>
                        <a:srgbClr val="000000"/>
                      </a:solidFill>
                    </a:lnR>
                    <a:lnT w="18720">
                      <a:solidFill>
                        <a:srgbClr val="000000"/>
                      </a:solidFill>
                    </a:lnT>
                    <a:lnB w="18720">
                      <a:solidFill>
                        <a:srgbClr val="000000"/>
                      </a:solidFill>
                    </a:lnB>
                    <a:noFill/>
                  </a:tcPr>
                </a:tc>
                <a:tc>
                  <a:txBody>
                    <a:bodyPr lIns="68400" rIns="68400" anchor="t">
                      <a:noAutofit/>
                    </a:bodyPr>
                    <a:p>
                      <a:pPr algn="ctr">
                        <a:lnSpc>
                          <a:spcPct val="100000"/>
                        </a:lnSpc>
                        <a:buNone/>
                      </a:pPr>
                      <a:r>
                        <a:rPr b="1" lang="pl-PL" sz="1500" spc="-1" strike="noStrike">
                          <a:solidFill>
                            <a:srgbClr val="000000"/>
                          </a:solidFill>
                          <a:latin typeface="Times New Roman"/>
                          <a:ea typeface="Times New Roman"/>
                        </a:rPr>
                        <a:t>Zabici</a:t>
                      </a:r>
                      <a:endParaRPr b="0" lang="pl-PL" sz="1500" spc="-1" strike="noStrike">
                        <a:latin typeface="Arial"/>
                      </a:endParaRPr>
                    </a:p>
                  </a:txBody>
                  <a:tcPr anchor="t" marL="68400" marR="68400">
                    <a:lnL w="18720">
                      <a:solidFill>
                        <a:srgbClr val="000000"/>
                      </a:solidFill>
                    </a:lnL>
                    <a:lnR w="18720">
                      <a:solidFill>
                        <a:srgbClr val="000000"/>
                      </a:solidFill>
                    </a:lnR>
                    <a:lnT w="18720">
                      <a:solidFill>
                        <a:srgbClr val="000000"/>
                      </a:solidFill>
                    </a:lnT>
                    <a:lnB w="18720">
                      <a:solidFill>
                        <a:srgbClr val="000000"/>
                      </a:solidFill>
                    </a:lnB>
                    <a:noFill/>
                  </a:tcPr>
                </a:tc>
                <a:tc>
                  <a:txBody>
                    <a:bodyPr lIns="68400" rIns="68400" anchor="t">
                      <a:noAutofit/>
                    </a:bodyPr>
                    <a:p>
                      <a:pPr algn="ctr">
                        <a:lnSpc>
                          <a:spcPct val="100000"/>
                        </a:lnSpc>
                        <a:buNone/>
                      </a:pPr>
                      <a:r>
                        <a:rPr b="1" lang="pl-PL" sz="1500" spc="-1" strike="noStrike">
                          <a:solidFill>
                            <a:srgbClr val="000000"/>
                          </a:solidFill>
                          <a:latin typeface="Times New Roman"/>
                          <a:ea typeface="Times New Roman"/>
                        </a:rPr>
                        <a:t>Ranni</a:t>
                      </a:r>
                      <a:endParaRPr b="0" lang="pl-PL" sz="1500" spc="-1" strike="noStrike">
                        <a:latin typeface="Arial"/>
                      </a:endParaRPr>
                    </a:p>
                  </a:txBody>
                  <a:tcPr anchor="t" marL="68400" marR="68400">
                    <a:lnL w="18720">
                      <a:solidFill>
                        <a:srgbClr val="000000"/>
                      </a:solidFill>
                    </a:lnL>
                    <a:lnR w="18720">
                      <a:solidFill>
                        <a:srgbClr val="000000"/>
                      </a:solidFill>
                    </a:lnR>
                    <a:lnT w="18720">
                      <a:solidFill>
                        <a:srgbClr val="000000"/>
                      </a:solidFill>
                    </a:lnT>
                    <a:lnB w="18720">
                      <a:solidFill>
                        <a:srgbClr val="000000"/>
                      </a:solidFill>
                    </a:lnB>
                    <a:noFill/>
                  </a:tcPr>
                </a:tc>
              </a:tr>
              <a:tr h="374760">
                <a:tc>
                  <a:txBody>
                    <a:bodyPr lIns="68400" rIns="68400" anchor="t">
                      <a:noAutofit/>
                    </a:bodyPr>
                    <a:p>
                      <a:pPr>
                        <a:lnSpc>
                          <a:spcPct val="100000"/>
                        </a:lnSpc>
                        <a:buNone/>
                      </a:pPr>
                      <a:r>
                        <a:rPr b="1" lang="pl-PL" sz="1300" spc="-1" strike="noStrike">
                          <a:solidFill>
                            <a:srgbClr val="000000"/>
                          </a:solidFill>
                          <a:latin typeface="Times New Roman"/>
                          <a:ea typeface="Times New Roman"/>
                        </a:rPr>
                        <a:t>Sanok i Gm. Sanok</a:t>
                      </a:r>
                      <a:endParaRPr b="0" lang="pl-PL" sz="1300" spc="-1" strike="noStrike">
                        <a:latin typeface="Arial"/>
                      </a:endParaRPr>
                    </a:p>
                  </a:txBody>
                  <a:tcPr anchor="t" marL="68400" marR="68400">
                    <a:lnL w="18720">
                      <a:solidFill>
                        <a:srgbClr val="000000"/>
                      </a:solidFill>
                    </a:lnL>
                    <a:lnR w="12240">
                      <a:solidFill>
                        <a:srgbClr val="000000"/>
                      </a:solidFill>
                    </a:lnR>
                    <a:lnT w="1872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15</a:t>
                      </a:r>
                      <a:endParaRPr b="0" lang="pl-PL" sz="1500" spc="-1" strike="noStrike">
                        <a:latin typeface="Arial"/>
                      </a:endParaRPr>
                    </a:p>
                  </a:txBody>
                  <a:tcPr anchor="ctr" marL="68400" marR="68400">
                    <a:lnL w="12240">
                      <a:solidFill>
                        <a:srgbClr val="000000"/>
                      </a:solidFill>
                    </a:lnL>
                    <a:lnR w="12240">
                      <a:solidFill>
                        <a:srgbClr val="000000"/>
                      </a:solidFill>
                    </a:lnR>
                    <a:lnT w="1872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3</a:t>
                      </a:r>
                      <a:endParaRPr b="0" lang="pl-PL" sz="1500" spc="-1" strike="noStrike">
                        <a:latin typeface="Arial"/>
                      </a:endParaRPr>
                    </a:p>
                  </a:txBody>
                  <a:tcPr anchor="ctr" marL="68400" marR="68400">
                    <a:lnL w="12240">
                      <a:solidFill>
                        <a:srgbClr val="000000"/>
                      </a:solidFill>
                    </a:lnL>
                    <a:lnR w="12240">
                      <a:solidFill>
                        <a:srgbClr val="000000"/>
                      </a:solidFill>
                    </a:lnR>
                    <a:lnT w="1872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13</a:t>
                      </a:r>
                      <a:endParaRPr b="0" lang="pl-PL" sz="1500" spc="-1" strike="noStrike">
                        <a:latin typeface="Arial"/>
                      </a:endParaRPr>
                    </a:p>
                  </a:txBody>
                  <a:tcPr anchor="ctr" marL="68400" marR="68400">
                    <a:lnL w="12240">
                      <a:solidFill>
                        <a:srgbClr val="000000"/>
                      </a:solidFill>
                    </a:lnL>
                    <a:lnR w="18720">
                      <a:solidFill>
                        <a:srgbClr val="000000"/>
                      </a:solidFill>
                    </a:lnR>
                    <a:lnT w="18720">
                      <a:solidFill>
                        <a:srgbClr val="000000"/>
                      </a:solidFill>
                    </a:lnT>
                    <a:lnB w="12240">
                      <a:solidFill>
                        <a:srgbClr val="000000"/>
                      </a:solidFill>
                    </a:lnB>
                    <a:solidFill>
                      <a:srgbClr val="bfbfbf"/>
                    </a:solidFill>
                  </a:tcPr>
                </a:tc>
              </a:tr>
              <a:tr h="749880">
                <a:tc>
                  <a:txBody>
                    <a:bodyPr lIns="68400" rIns="68400" anchor="t">
                      <a:noAutofit/>
                    </a:bodyPr>
                    <a:p>
                      <a:pPr>
                        <a:lnSpc>
                          <a:spcPct val="100000"/>
                        </a:lnSpc>
                        <a:buNone/>
                      </a:pPr>
                      <a:r>
                        <a:rPr b="1" lang="pl-PL" sz="1300" spc="-1" strike="noStrike">
                          <a:solidFill>
                            <a:srgbClr val="000000"/>
                          </a:solidFill>
                          <a:latin typeface="Times New Roman"/>
                          <a:ea typeface="Times New Roman"/>
                        </a:rPr>
                        <a:t>PP Bukowsko i Gm. Bukowsko</a:t>
                      </a:r>
                      <a:endParaRPr b="0" lang="pl-PL" sz="13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2</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0</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2</a:t>
                      </a:r>
                      <a:endParaRPr b="0" lang="pl-PL" sz="1500" spc="-1" strike="noStrike">
                        <a:latin typeface="Arial"/>
                      </a:endParaRPr>
                    </a:p>
                  </a:txBody>
                  <a:tcPr anchor="ctr" marL="68400" marR="68400">
                    <a:lnL w="12240">
                      <a:solidFill>
                        <a:srgbClr val="000000"/>
                      </a:solidFill>
                    </a:lnL>
                    <a:lnR w="18720">
                      <a:solidFill>
                        <a:srgbClr val="000000"/>
                      </a:solidFill>
                    </a:lnR>
                    <a:lnT w="12240">
                      <a:solidFill>
                        <a:srgbClr val="000000"/>
                      </a:solidFill>
                    </a:lnT>
                    <a:lnB w="12240">
                      <a:solidFill>
                        <a:srgbClr val="000000"/>
                      </a:solidFill>
                    </a:lnB>
                    <a:noFill/>
                  </a:tcPr>
                </a:tc>
              </a:tr>
              <a:tr h="554040">
                <a:tc>
                  <a:txBody>
                    <a:bodyPr lIns="68400" rIns="68400" anchor="t">
                      <a:noAutofit/>
                    </a:bodyPr>
                    <a:p>
                      <a:pPr>
                        <a:lnSpc>
                          <a:spcPct val="100000"/>
                        </a:lnSpc>
                        <a:buNone/>
                      </a:pPr>
                      <a:r>
                        <a:rPr b="1" lang="pl-PL" sz="1300" spc="-1" strike="noStrike">
                          <a:solidFill>
                            <a:srgbClr val="000000"/>
                          </a:solidFill>
                          <a:latin typeface="Times New Roman"/>
                          <a:ea typeface="Times New Roman"/>
                        </a:rPr>
                        <a:t>Besko i Gm. Besko</a:t>
                      </a:r>
                      <a:endParaRPr b="0" lang="pl-PL" sz="13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3</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0</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3</a:t>
                      </a:r>
                      <a:endParaRPr b="0" lang="pl-PL" sz="1500" spc="-1" strike="noStrike">
                        <a:latin typeface="Arial"/>
                      </a:endParaRPr>
                    </a:p>
                  </a:txBody>
                  <a:tcPr anchor="ctr" marL="68400" marR="68400">
                    <a:lnL w="12240">
                      <a:solidFill>
                        <a:srgbClr val="000000"/>
                      </a:solidFill>
                    </a:lnL>
                    <a:lnR w="18720">
                      <a:solidFill>
                        <a:srgbClr val="000000"/>
                      </a:solidFill>
                    </a:lnR>
                    <a:lnT w="12240">
                      <a:solidFill>
                        <a:srgbClr val="000000"/>
                      </a:solidFill>
                    </a:lnT>
                    <a:lnB w="12240">
                      <a:solidFill>
                        <a:srgbClr val="000000"/>
                      </a:solidFill>
                    </a:lnB>
                    <a:solidFill>
                      <a:srgbClr val="bfbfbf"/>
                    </a:solidFill>
                  </a:tcPr>
                </a:tc>
              </a:tr>
              <a:tr h="749880">
                <a:tc>
                  <a:txBody>
                    <a:bodyPr lIns="68400" rIns="68400" anchor="t">
                      <a:noAutofit/>
                    </a:bodyPr>
                    <a:p>
                      <a:pPr>
                        <a:lnSpc>
                          <a:spcPct val="100000"/>
                        </a:lnSpc>
                        <a:buNone/>
                      </a:pPr>
                      <a:r>
                        <a:rPr b="1" lang="pl-PL" sz="1300" spc="-1" strike="noStrike">
                          <a:solidFill>
                            <a:srgbClr val="000000"/>
                          </a:solidFill>
                          <a:latin typeface="Times New Roman"/>
                          <a:ea typeface="Times New Roman"/>
                        </a:rPr>
                        <a:t>Komańcza i Gm. Komańcza</a:t>
                      </a:r>
                      <a:endParaRPr b="0" lang="pl-PL" sz="13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3</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1</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2</a:t>
                      </a:r>
                      <a:endParaRPr b="0" lang="pl-PL" sz="1500" spc="-1" strike="noStrike">
                        <a:latin typeface="Arial"/>
                      </a:endParaRPr>
                    </a:p>
                  </a:txBody>
                  <a:tcPr anchor="ctr" marL="68400" marR="68400">
                    <a:lnL w="12240">
                      <a:solidFill>
                        <a:srgbClr val="000000"/>
                      </a:solidFill>
                    </a:lnL>
                    <a:lnR w="18720">
                      <a:solidFill>
                        <a:srgbClr val="000000"/>
                      </a:solidFill>
                    </a:lnR>
                    <a:lnT w="12240">
                      <a:solidFill>
                        <a:srgbClr val="000000"/>
                      </a:solidFill>
                    </a:lnT>
                    <a:lnB w="12240">
                      <a:solidFill>
                        <a:srgbClr val="000000"/>
                      </a:solidFill>
                    </a:lnB>
                    <a:noFill/>
                  </a:tcPr>
                </a:tc>
              </a:tr>
              <a:tr h="749880">
                <a:tc>
                  <a:txBody>
                    <a:bodyPr lIns="68400" rIns="68400" anchor="t">
                      <a:noAutofit/>
                    </a:bodyPr>
                    <a:p>
                      <a:pPr>
                        <a:lnSpc>
                          <a:spcPct val="100000"/>
                        </a:lnSpc>
                        <a:buNone/>
                      </a:pPr>
                      <a:r>
                        <a:rPr b="1" lang="pl-PL" sz="1300" spc="-1" strike="noStrike">
                          <a:solidFill>
                            <a:srgbClr val="000000"/>
                          </a:solidFill>
                          <a:latin typeface="Times New Roman"/>
                          <a:ea typeface="Times New Roman"/>
                        </a:rPr>
                        <a:t>Zagórz i Gm. Zagórz</a:t>
                      </a:r>
                      <a:endParaRPr b="0" lang="pl-PL" sz="13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6</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0</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6</a:t>
                      </a:r>
                      <a:endParaRPr b="0" lang="pl-PL" sz="1500" spc="-1" strike="noStrike">
                        <a:latin typeface="Arial"/>
                      </a:endParaRPr>
                    </a:p>
                  </a:txBody>
                  <a:tcPr anchor="ctr" marL="68400" marR="68400">
                    <a:lnL w="12240">
                      <a:solidFill>
                        <a:srgbClr val="000000"/>
                      </a:solidFill>
                    </a:lnL>
                    <a:lnR w="18720">
                      <a:solidFill>
                        <a:srgbClr val="000000"/>
                      </a:solidFill>
                    </a:lnR>
                    <a:lnT w="12240">
                      <a:solidFill>
                        <a:srgbClr val="000000"/>
                      </a:solidFill>
                    </a:lnT>
                    <a:lnB w="12240">
                      <a:solidFill>
                        <a:srgbClr val="000000"/>
                      </a:solidFill>
                    </a:lnB>
                    <a:solidFill>
                      <a:srgbClr val="bfbfbf"/>
                    </a:solidFill>
                  </a:tcPr>
                </a:tc>
              </a:tr>
              <a:tr h="749880">
                <a:tc>
                  <a:txBody>
                    <a:bodyPr lIns="68400" rIns="68400" anchor="t">
                      <a:noAutofit/>
                    </a:bodyPr>
                    <a:p>
                      <a:pPr>
                        <a:lnSpc>
                          <a:spcPct val="100000"/>
                        </a:lnSpc>
                        <a:buNone/>
                      </a:pPr>
                      <a:r>
                        <a:rPr b="1" lang="pl-PL" sz="1300" spc="-1" strike="noStrike">
                          <a:solidFill>
                            <a:srgbClr val="000000"/>
                          </a:solidFill>
                          <a:latin typeface="Times New Roman"/>
                          <a:ea typeface="Times New Roman"/>
                        </a:rPr>
                        <a:t>Zarszyn i Gm. Zarszyn</a:t>
                      </a:r>
                      <a:endParaRPr b="0" lang="pl-PL" sz="13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3</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0</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3</a:t>
                      </a:r>
                      <a:endParaRPr b="0" lang="pl-PL" sz="1500" spc="-1" strike="noStrike">
                        <a:latin typeface="Arial"/>
                      </a:endParaRPr>
                    </a:p>
                  </a:txBody>
                  <a:tcPr anchor="ctr" marL="68400" marR="68400">
                    <a:lnL w="12240">
                      <a:solidFill>
                        <a:srgbClr val="000000"/>
                      </a:solidFill>
                    </a:lnL>
                    <a:lnR w="18720">
                      <a:solidFill>
                        <a:srgbClr val="000000"/>
                      </a:solidFill>
                    </a:lnR>
                    <a:lnT w="12240">
                      <a:solidFill>
                        <a:srgbClr val="000000"/>
                      </a:solidFill>
                    </a:lnT>
                    <a:lnB w="12240">
                      <a:solidFill>
                        <a:srgbClr val="000000"/>
                      </a:solidFill>
                    </a:lnB>
                    <a:noFill/>
                  </a:tcPr>
                </a:tc>
              </a:tr>
              <a:tr h="749880">
                <a:tc>
                  <a:txBody>
                    <a:bodyPr lIns="68400" rIns="68400" anchor="t">
                      <a:noAutofit/>
                    </a:bodyPr>
                    <a:p>
                      <a:pPr>
                        <a:lnSpc>
                          <a:spcPct val="100000"/>
                        </a:lnSpc>
                        <a:buNone/>
                      </a:pPr>
                      <a:r>
                        <a:rPr b="1" lang="pl-PL" sz="1300" spc="-1" strike="noStrike">
                          <a:solidFill>
                            <a:srgbClr val="000000"/>
                          </a:solidFill>
                          <a:latin typeface="Times New Roman"/>
                          <a:ea typeface="Times New Roman"/>
                        </a:rPr>
                        <a:t>Tyrawa Wołoska i Gm. Tyrawa W.</a:t>
                      </a:r>
                      <a:endParaRPr b="0" lang="pl-PL" sz="1300" spc="-1" strike="noStrike">
                        <a:latin typeface="Arial"/>
                      </a:endParaRPr>
                    </a:p>
                  </a:txBody>
                  <a:tcPr anchor="t" marL="68400" marR="68400">
                    <a:lnL w="18720">
                      <a:solidFill>
                        <a:srgbClr val="000000"/>
                      </a:solidFill>
                    </a:lnL>
                    <a:lnR w="12240">
                      <a:solidFill>
                        <a:srgbClr val="000000"/>
                      </a:solidFill>
                    </a:lnR>
                    <a:lnT w="1224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0</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0</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2240">
                      <a:solidFill>
                        <a:srgbClr val="000000"/>
                      </a:solidFill>
                    </a:lnB>
                    <a:solidFill>
                      <a:srgbClr val="bfbfb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0</a:t>
                      </a:r>
                      <a:endParaRPr b="0" lang="pl-PL" sz="1500" spc="-1" strike="noStrike">
                        <a:latin typeface="Arial"/>
                      </a:endParaRPr>
                    </a:p>
                  </a:txBody>
                  <a:tcPr anchor="ctr" marL="68400" marR="68400">
                    <a:lnL w="12240">
                      <a:solidFill>
                        <a:srgbClr val="000000"/>
                      </a:solidFill>
                    </a:lnL>
                    <a:lnR w="18720">
                      <a:solidFill>
                        <a:srgbClr val="000000"/>
                      </a:solidFill>
                    </a:lnR>
                    <a:lnT w="12240">
                      <a:solidFill>
                        <a:srgbClr val="000000"/>
                      </a:solidFill>
                    </a:lnT>
                    <a:lnB w="12240">
                      <a:solidFill>
                        <a:srgbClr val="000000"/>
                      </a:solidFill>
                    </a:lnB>
                    <a:solidFill>
                      <a:srgbClr val="bfbfbf"/>
                    </a:solidFill>
                  </a:tcPr>
                </a:tc>
              </a:tr>
              <a:tr h="836640">
                <a:tc>
                  <a:txBody>
                    <a:bodyPr lIns="68400" rIns="68400" anchor="ctr">
                      <a:noAutofit/>
                    </a:bodyPr>
                    <a:p>
                      <a:pPr algn="ctr">
                        <a:lnSpc>
                          <a:spcPct val="100000"/>
                        </a:lnSpc>
                        <a:buNone/>
                      </a:pPr>
                      <a:r>
                        <a:rPr b="1" lang="pl-PL" sz="1700" spc="-1" strike="noStrike">
                          <a:solidFill>
                            <a:srgbClr val="000000"/>
                          </a:solidFill>
                          <a:latin typeface="Times New Roman"/>
                          <a:ea typeface="Times New Roman"/>
                        </a:rPr>
                        <a:t>Razem</a:t>
                      </a:r>
                      <a:endParaRPr b="0" lang="pl-PL" sz="1700" spc="-1" strike="noStrike">
                        <a:latin typeface="Arial"/>
                      </a:endParaRPr>
                    </a:p>
                  </a:txBody>
                  <a:tcPr anchor="ctr" marL="68400" marR="68400">
                    <a:lnL w="18720">
                      <a:solidFill>
                        <a:srgbClr val="000000"/>
                      </a:solidFill>
                    </a:lnL>
                    <a:lnR w="12240">
                      <a:solidFill>
                        <a:srgbClr val="000000"/>
                      </a:solidFill>
                    </a:lnR>
                    <a:lnT w="12240">
                      <a:solidFill>
                        <a:srgbClr val="000000"/>
                      </a:solidFill>
                    </a:lnT>
                    <a:lnB w="18720">
                      <a:solidFill>
                        <a:srgbClr val="000000"/>
                      </a:solidFill>
                    </a:lnB>
                    <a:solidFill>
                      <a:srgbClr val="fffff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32</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8720">
                      <a:solidFill>
                        <a:srgbClr val="000000"/>
                      </a:solidFill>
                    </a:lnB>
                    <a:solidFill>
                      <a:srgbClr val="ffffff"/>
                    </a:solidFill>
                  </a:tcPr>
                </a:tc>
                <a:tc>
                  <a:txBody>
                    <a:bodyPr lIns="68400" rIns="68400" anchor="ctr">
                      <a:noAutofit/>
                    </a:bodyPr>
                    <a:p>
                      <a:pPr algn="ctr">
                        <a:lnSpc>
                          <a:spcPct val="100000"/>
                        </a:lnSpc>
                        <a:buNone/>
                      </a:pPr>
                      <a:r>
                        <a:rPr b="1" lang="pl-PL" sz="1500" spc="-1" strike="noStrike">
                          <a:solidFill>
                            <a:srgbClr val="000000"/>
                          </a:solidFill>
                          <a:latin typeface="Times New Roman"/>
                          <a:ea typeface="Times New Roman"/>
                        </a:rPr>
                        <a:t>4</a:t>
                      </a:r>
                      <a:endParaRPr b="0" lang="pl-PL" sz="1500" spc="-1" strike="noStrike">
                        <a:latin typeface="Arial"/>
                      </a:endParaRPr>
                    </a:p>
                  </a:txBody>
                  <a:tcPr anchor="ctr" marL="68400" marR="68400">
                    <a:lnL w="12240">
                      <a:solidFill>
                        <a:srgbClr val="000000"/>
                      </a:solidFill>
                    </a:lnL>
                    <a:lnR w="12240">
                      <a:solidFill>
                        <a:srgbClr val="000000"/>
                      </a:solidFill>
                    </a:lnR>
                    <a:lnT w="12240">
                      <a:solidFill>
                        <a:srgbClr val="000000"/>
                      </a:solidFill>
                    </a:lnT>
                    <a:lnB w="18720">
                      <a:solidFill>
                        <a:srgbClr val="000000"/>
                      </a:solidFill>
                    </a:lnB>
                    <a:solidFill>
                      <a:srgbClr val="ffffff"/>
                    </a:solidFill>
                  </a:tcPr>
                </a:tc>
                <a:tc>
                  <a:txBody>
                    <a:bodyPr lIns="68400" rIns="68400" anchor="ctr">
                      <a:noAutofit/>
                    </a:bodyPr>
                    <a:p>
                      <a:pPr algn="ctr">
                        <a:lnSpc>
                          <a:spcPct val="100000"/>
                        </a:lnSpc>
                        <a:buNone/>
                      </a:pPr>
                      <a:r>
                        <a:rPr b="1" lang="x-none" sz="1500" spc="-1" strike="noStrike">
                          <a:solidFill>
                            <a:srgbClr val="000000"/>
                          </a:solidFill>
                          <a:latin typeface="Times New Roman"/>
                          <a:ea typeface="Times New Roman"/>
                        </a:rPr>
                        <a:t>29</a:t>
                      </a:r>
                      <a:endParaRPr b="0" lang="pl-PL" sz="1500" spc="-1" strike="noStrike">
                        <a:latin typeface="Arial"/>
                      </a:endParaRPr>
                    </a:p>
                  </a:txBody>
                  <a:tcPr anchor="ctr" marL="68400" marR="68400">
                    <a:lnL w="12240">
                      <a:solidFill>
                        <a:srgbClr val="000000"/>
                      </a:solidFill>
                    </a:lnL>
                    <a:lnR w="18720">
                      <a:solidFill>
                        <a:srgbClr val="000000"/>
                      </a:solidFill>
                    </a:lnR>
                    <a:lnT w="12240">
                      <a:solidFill>
                        <a:srgbClr val="000000"/>
                      </a:solidFill>
                    </a:lnT>
                    <a:lnB w="18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214" name="Text Box 1"/>
          <p:cNvSpPr/>
          <p:nvPr/>
        </p:nvSpPr>
        <p:spPr>
          <a:xfrm>
            <a:off x="-81360" y="476640"/>
            <a:ext cx="9251640" cy="3167640"/>
          </a:xfrm>
          <a:prstGeom prst="rect">
            <a:avLst/>
          </a:prstGeom>
          <a:noFill/>
          <a:ln w="0">
            <a:noFill/>
          </a:ln>
        </p:spPr>
        <p:style>
          <a:lnRef idx="0"/>
          <a:fillRef idx="0"/>
          <a:effectRef idx="0"/>
          <a:fontRef idx="minor"/>
        </p:style>
        <p:txBody>
          <a:bodyPr lIns="90000" rIns="90000" tIns="45000" bIns="45000" anchor="t">
            <a:noAutofit/>
          </a:bodyPr>
          <a:p>
            <a:pPr marL="343080" indent="-320760" algn="just">
              <a:lnSpc>
                <a:spcPct val="150000"/>
              </a:lnSpc>
              <a:buNone/>
              <a:tabLst>
                <a:tab algn="l" pos="0"/>
              </a:tabLst>
            </a:pPr>
            <a:r>
              <a:rPr b="0" lang="pl-PL" sz="1600" spc="-1" strike="noStrike">
                <a:solidFill>
                  <a:srgbClr val="000000"/>
                </a:solidFill>
                <a:latin typeface="Arial"/>
                <a:ea typeface="Lucida Sans Unicode"/>
              </a:rPr>
              <a:t>W dniu 26.01.2024 r. około godz. 13:08 w miejscowości Sanok ul. Krakowska, na drodze wojewódzkiej nr 886RZ, kierująca (lat 19) pojazdem osobowym marki VW, wykonując manewr zmiany kierunku jazdy w lewo na skrzyżowaniu,  nie udzieliła pierwszeństwa przejazdu kierującemu (lat 84) pojazdem osobowym marki Jaguar zderzając się z nim. Pojazd marki Jaguar w wyniku uderzenia zjechał na przeciwległy pas ruchu zderzając się z kierującym (lat 51) pojazdem ciężarowym Iveco. W wyniku poniesionych obrażeń kierujący pojazdem Jaguar poniósł śmierć na miejscu. </a:t>
            </a:r>
            <a:endParaRPr b="0" lang="pl-PL" sz="1600" spc="-1" strike="noStrike">
              <a:latin typeface="Arial"/>
            </a:endParaRPr>
          </a:p>
        </p:txBody>
      </p:sp>
      <p:pic>
        <p:nvPicPr>
          <p:cNvPr id="215" name="Picture 2" descr=""/>
          <p:cNvPicPr/>
          <p:nvPr/>
        </p:nvPicPr>
        <p:blipFill>
          <a:blip r:embed="rId1"/>
          <a:srcRect l="-5" t="-10" r="-5" b="-10"/>
          <a:stretch/>
        </p:blipFill>
        <p:spPr>
          <a:xfrm>
            <a:off x="2530080" y="3141000"/>
            <a:ext cx="6613200" cy="371628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216" name="Text Box 1"/>
          <p:cNvSpPr/>
          <p:nvPr/>
        </p:nvSpPr>
        <p:spPr>
          <a:xfrm>
            <a:off x="323640" y="3861000"/>
            <a:ext cx="8373600" cy="27993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600" spc="-1" strike="noStrike">
                <a:solidFill>
                  <a:srgbClr val="000000"/>
                </a:solidFill>
                <a:latin typeface="Arial"/>
                <a:ea typeface="Lucida Sans Unicode"/>
              </a:rPr>
              <a:t>W dniu 25.04.2024 r. około godz. 09:26 w miejscowości Sanok ul. Piłsudskiego, na drodze gminnej nr 117082R, kierująca (lat 34) pojazdem osobowym marki Skoda, wykonując manewr cofania, nie udzielił pierwszeństwa pieszej (84 lata) znajdującej się na oznakowanym przejściu dla pieszych najeżdżając na nią. Piesza przewieziona do Szpitala w wyniku odniesionych obrażeń zmarła.</a:t>
            </a:r>
            <a:endParaRPr b="0" lang="pl-PL" sz="1600" spc="-1" strike="noStrike">
              <a:latin typeface="Arial"/>
            </a:endParaRPr>
          </a:p>
        </p:txBody>
      </p:sp>
      <p:sp>
        <p:nvSpPr>
          <p:cNvPr id="217" name="AutoShape 2"/>
          <p:cNvSpPr/>
          <p:nvPr/>
        </p:nvSpPr>
        <p:spPr>
          <a:xfrm>
            <a:off x="155520" y="-144360"/>
            <a:ext cx="304200" cy="304200"/>
          </a:xfrm>
          <a:prstGeom prst="rect">
            <a:avLst/>
          </a:prstGeom>
          <a:noFill/>
          <a:ln w="0">
            <a:noFill/>
          </a:ln>
        </p:spPr>
        <p:style>
          <a:lnRef idx="0"/>
          <a:fillRef idx="0"/>
          <a:effectRef idx="0"/>
          <a:fontRef idx="minor"/>
        </p:style>
      </p:sp>
      <p:sp>
        <p:nvSpPr>
          <p:cNvPr id="218" name="AutoShape 4"/>
          <p:cNvSpPr/>
          <p:nvPr/>
        </p:nvSpPr>
        <p:spPr>
          <a:xfrm>
            <a:off x="307800" y="7920"/>
            <a:ext cx="304200" cy="304200"/>
          </a:xfrm>
          <a:prstGeom prst="rect">
            <a:avLst/>
          </a:prstGeom>
          <a:noFill/>
          <a:ln w="0">
            <a:noFill/>
          </a:ln>
        </p:spPr>
        <p:style>
          <a:lnRef idx="0"/>
          <a:fillRef idx="0"/>
          <a:effectRef idx="0"/>
          <a:fontRef idx="minor"/>
        </p:style>
      </p:sp>
      <p:sp>
        <p:nvSpPr>
          <p:cNvPr id="219" name="AutoShape 6"/>
          <p:cNvSpPr/>
          <p:nvPr/>
        </p:nvSpPr>
        <p:spPr>
          <a:xfrm>
            <a:off x="460440" y="160200"/>
            <a:ext cx="304200" cy="304200"/>
          </a:xfrm>
          <a:prstGeom prst="rect">
            <a:avLst/>
          </a:prstGeom>
          <a:noFill/>
          <a:ln w="0">
            <a:noFill/>
          </a:ln>
        </p:spPr>
        <p:style>
          <a:lnRef idx="0"/>
          <a:fillRef idx="0"/>
          <a:effectRef idx="0"/>
          <a:fontRef idx="minor"/>
        </p:style>
      </p:sp>
      <p:pic>
        <p:nvPicPr>
          <p:cNvPr id="220" name="Picture 2" descr=""/>
          <p:cNvPicPr/>
          <p:nvPr/>
        </p:nvPicPr>
        <p:blipFill>
          <a:blip r:embed="rId1"/>
          <a:stretch/>
        </p:blipFill>
        <p:spPr>
          <a:xfrm>
            <a:off x="1073160" y="7920"/>
            <a:ext cx="6752880" cy="450036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221" name="Text Box 1"/>
          <p:cNvSpPr/>
          <p:nvPr/>
        </p:nvSpPr>
        <p:spPr>
          <a:xfrm>
            <a:off x="0" y="4365000"/>
            <a:ext cx="9143280" cy="2375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600" spc="-1" strike="noStrike">
                <a:solidFill>
                  <a:srgbClr val="000000"/>
                </a:solidFill>
                <a:latin typeface="Arial"/>
                <a:ea typeface="Lucida Sans Unicode"/>
              </a:rPr>
              <a:t>W dniu 01.07.2024 r. około godz. 15:23 w miejscowości Maniów, na drodze wojewódzkiej nr 897, kierujący (lat 49) pojazdem osobowym marki Hyundai, wykonując manewr wyprzedzania, stracił panowanie nad pojazdem w wyniku czego wjechał w bariery energochłonne a następnie wywrócił pojazd. Kierujący wyniku odniesionych obrażeń zmarł na miejscu.</a:t>
            </a:r>
            <a:endParaRPr b="0" lang="pl-PL" sz="1600" spc="-1" strike="noStrike">
              <a:latin typeface="Arial"/>
            </a:endParaRPr>
          </a:p>
        </p:txBody>
      </p:sp>
      <p:pic>
        <p:nvPicPr>
          <p:cNvPr id="222" name="Picture 2" descr=""/>
          <p:cNvPicPr/>
          <p:nvPr/>
        </p:nvPicPr>
        <p:blipFill>
          <a:blip r:embed="rId1"/>
          <a:stretch/>
        </p:blipFill>
        <p:spPr>
          <a:xfrm>
            <a:off x="1115640" y="0"/>
            <a:ext cx="6549840" cy="436428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 Box 1"/>
          <p:cNvSpPr/>
          <p:nvPr/>
        </p:nvSpPr>
        <p:spPr>
          <a:xfrm>
            <a:off x="107640" y="3573000"/>
            <a:ext cx="8928360" cy="328428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600" spc="-1" strike="noStrike">
                <a:solidFill>
                  <a:srgbClr val="000000"/>
                </a:solidFill>
                <a:latin typeface="Arial"/>
                <a:ea typeface="Lucida Sans Unicode"/>
              </a:rPr>
              <a:t>W dniu 20.12.2024 r. około godz. 05:16 w miejscowości Sanok ul. Lipińskiego, na drodze krajowej nr 28f, kierujący (lat 44) pojazdem osobowym marki KIA, nie udzielił pierwszeństwa pieszej znajdującej się na przejściu dla pieszych doprowadzając do wypadku drogowego. W wyniku odniesionych obrażeń piesza (lat 86) zmarła na miejscu. </a:t>
            </a:r>
            <a:endParaRPr b="0" lang="pl-PL" sz="1600" spc="-1" strike="noStrike">
              <a:latin typeface="Arial"/>
            </a:endParaRPr>
          </a:p>
        </p:txBody>
      </p:sp>
      <p:pic>
        <p:nvPicPr>
          <p:cNvPr id="224" name="Picture 2" descr=""/>
          <p:cNvPicPr/>
          <p:nvPr/>
        </p:nvPicPr>
        <p:blipFill>
          <a:blip r:embed="rId1"/>
          <a:srcRect l="-5" t="-11" r="-5" b="-11"/>
          <a:stretch/>
        </p:blipFill>
        <p:spPr>
          <a:xfrm>
            <a:off x="827640" y="0"/>
            <a:ext cx="7272720" cy="335628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225" name="Text Box 1"/>
          <p:cNvSpPr/>
          <p:nvPr/>
        </p:nvSpPr>
        <p:spPr>
          <a:xfrm>
            <a:off x="457200" y="620640"/>
            <a:ext cx="8228880" cy="115128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3200" spc="-1" strike="noStrike">
                <a:solidFill>
                  <a:srgbClr val="0070c0"/>
                </a:solidFill>
                <a:latin typeface="Garamond"/>
                <a:ea typeface="Lucida Sans Unicode"/>
              </a:rPr>
              <a:t>Postępowania o wykroczenia</a:t>
            </a:r>
            <a:endParaRPr b="0" lang="pl-PL" sz="3200" spc="-1" strike="noStrike">
              <a:latin typeface="Arial"/>
            </a:endParaRPr>
          </a:p>
        </p:txBody>
      </p:sp>
      <p:sp>
        <p:nvSpPr>
          <p:cNvPr id="226" name="Text Box 2"/>
          <p:cNvSpPr/>
          <p:nvPr/>
        </p:nvSpPr>
        <p:spPr>
          <a:xfrm>
            <a:off x="457200" y="2061000"/>
            <a:ext cx="7822440" cy="4053600"/>
          </a:xfrm>
          <a:prstGeom prst="rect">
            <a:avLst/>
          </a:prstGeom>
          <a:noFill/>
          <a:ln w="0">
            <a:noFill/>
          </a:ln>
        </p:spPr>
        <p:style>
          <a:lnRef idx="0"/>
          <a:fillRef idx="0"/>
          <a:effectRef idx="0"/>
          <a:fontRef idx="minor"/>
        </p:style>
        <p:txBody>
          <a:bodyPr lIns="90000" rIns="90000" tIns="46800" bIns="46800" anchor="t">
            <a:noAutofit/>
          </a:bodyPr>
          <a:p>
            <a:pPr marL="289080" indent="-289080" algn="just">
              <a:lnSpc>
                <a:spcPct val="100000"/>
              </a:lnSpc>
              <a:spcBef>
                <a:spcPts val="799"/>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400" spc="-1" strike="noStrike">
                <a:solidFill>
                  <a:srgbClr val="000000"/>
                </a:solidFill>
                <a:latin typeface="Times New Roman"/>
                <a:ea typeface="Lucida Sans Unicode"/>
              </a:rPr>
              <a:t>W </a:t>
            </a:r>
            <a:r>
              <a:rPr b="0" lang="pl-PL" sz="2400" spc="-1" strike="noStrike">
                <a:solidFill>
                  <a:srgbClr val="ff0000"/>
                </a:solidFill>
                <a:latin typeface="Times New Roman"/>
                <a:ea typeface="Lucida Sans Unicode"/>
              </a:rPr>
              <a:t>2024</a:t>
            </a:r>
            <a:r>
              <a:rPr b="0" lang="pl-PL" sz="2400" spc="-1" strike="noStrike">
                <a:solidFill>
                  <a:srgbClr val="000000"/>
                </a:solidFill>
                <a:latin typeface="Times New Roman"/>
                <a:ea typeface="Lucida Sans Unicode"/>
              </a:rPr>
              <a:t> r. ujawniono ogółem </a:t>
            </a:r>
            <a:r>
              <a:rPr b="0" lang="pl-PL" sz="2400" spc="-1" strike="noStrike">
                <a:solidFill>
                  <a:srgbClr val="ff0000"/>
                </a:solidFill>
                <a:latin typeface="Times New Roman"/>
                <a:ea typeface="Lucida Sans Unicode"/>
              </a:rPr>
              <a:t>15278 </a:t>
            </a:r>
            <a:r>
              <a:rPr b="0" lang="pl-PL" sz="2400" spc="-1" strike="noStrike">
                <a:solidFill>
                  <a:srgbClr val="000000"/>
                </a:solidFill>
                <a:latin typeface="Times New Roman"/>
                <a:ea typeface="Lucida Sans Unicode"/>
              </a:rPr>
              <a:t>wykroczeń.</a:t>
            </a:r>
            <a:endParaRPr b="0" lang="pl-PL" sz="2400" spc="-1" strike="noStrike">
              <a:latin typeface="Arial"/>
            </a:endParaRPr>
          </a:p>
          <a:p>
            <a:pPr marL="289080" indent="-289080" algn="just">
              <a:lnSpc>
                <a:spcPct val="100000"/>
              </a:lnSpc>
              <a:spcBef>
                <a:spcPts val="799"/>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400" spc="-1" strike="noStrike">
                <a:solidFill>
                  <a:srgbClr val="000000"/>
                </a:solidFill>
                <a:latin typeface="Times New Roman"/>
                <a:ea typeface="Lucida Sans Unicode"/>
              </a:rPr>
              <a:t>Skierowano do sądu wnioski o ukaranie </a:t>
            </a:r>
            <a:r>
              <a:rPr b="0" lang="pl-PL" sz="2400" spc="-1" strike="noStrike">
                <a:solidFill>
                  <a:srgbClr val="ff0000"/>
                </a:solidFill>
                <a:latin typeface="Times New Roman"/>
                <a:ea typeface="Lucida Sans Unicode"/>
              </a:rPr>
              <a:t>887 </a:t>
            </a:r>
            <a:r>
              <a:rPr b="0" lang="pl-PL" sz="2400" spc="-1" strike="noStrike">
                <a:solidFill>
                  <a:srgbClr val="000000"/>
                </a:solidFill>
                <a:latin typeface="Times New Roman"/>
                <a:ea typeface="Lucida Sans Unicode"/>
              </a:rPr>
              <a:t>sprawców.</a:t>
            </a:r>
            <a:endParaRPr b="0" lang="pl-PL" sz="2400" spc="-1" strike="noStrike">
              <a:latin typeface="Arial"/>
            </a:endParaRPr>
          </a:p>
          <a:p>
            <a:pPr marL="289080" indent="-289080" algn="just">
              <a:lnSpc>
                <a:spcPct val="100000"/>
              </a:lnSpc>
              <a:spcBef>
                <a:spcPts val="799"/>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400" spc="-1" strike="noStrike">
                <a:solidFill>
                  <a:srgbClr val="000000"/>
                </a:solidFill>
                <a:latin typeface="Times New Roman"/>
                <a:ea typeface="Lucida Sans Unicode"/>
              </a:rPr>
              <a:t>W </a:t>
            </a:r>
            <a:r>
              <a:rPr b="0" lang="pl-PL" sz="2400" spc="-1" strike="noStrike">
                <a:solidFill>
                  <a:srgbClr val="ff0000"/>
                </a:solidFill>
                <a:latin typeface="Times New Roman"/>
                <a:ea typeface="Lucida Sans Unicode"/>
              </a:rPr>
              <a:t>8122 </a:t>
            </a:r>
            <a:r>
              <a:rPr b="0" lang="pl-PL" sz="2400" spc="-1" strike="noStrike">
                <a:solidFill>
                  <a:srgbClr val="000000"/>
                </a:solidFill>
                <a:latin typeface="Times New Roman"/>
                <a:ea typeface="Lucida Sans Unicode"/>
              </a:rPr>
              <a:t>przypadkach nałożono mandat karny.</a:t>
            </a:r>
            <a:endParaRPr b="0" lang="pl-PL" sz="2400" spc="-1" strike="noStrike">
              <a:latin typeface="Arial"/>
            </a:endParaRPr>
          </a:p>
          <a:p>
            <a:pPr marL="289080" indent="-289080" algn="just">
              <a:lnSpc>
                <a:spcPct val="100000"/>
              </a:lnSpc>
              <a:spcBef>
                <a:spcPts val="799"/>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400" spc="-1" strike="noStrike">
                <a:solidFill>
                  <a:srgbClr val="000000"/>
                </a:solidFill>
                <a:latin typeface="Times New Roman"/>
                <a:ea typeface="Lucida Sans Unicode"/>
              </a:rPr>
              <a:t>W </a:t>
            </a:r>
            <a:r>
              <a:rPr b="0" lang="pl-PL" sz="2400" spc="-1" strike="noStrike">
                <a:solidFill>
                  <a:srgbClr val="ff0000"/>
                </a:solidFill>
                <a:latin typeface="Times New Roman"/>
                <a:ea typeface="Lucida Sans Unicode"/>
              </a:rPr>
              <a:t>3913 </a:t>
            </a:r>
            <a:r>
              <a:rPr b="0" lang="pl-PL" sz="2400" spc="-1" strike="noStrike">
                <a:solidFill>
                  <a:srgbClr val="000000"/>
                </a:solidFill>
                <a:latin typeface="Times New Roman"/>
                <a:ea typeface="Lucida Sans Unicode"/>
              </a:rPr>
              <a:t>przypadkach zastosowano środki oddziaływania pozakarnego.</a:t>
            </a:r>
            <a:endParaRPr b="0" lang="pl-PL" sz="2400" spc="-1" strike="noStrike">
              <a:latin typeface="Arial"/>
            </a:endParaRPr>
          </a:p>
          <a:p>
            <a:pPr marL="289080" indent="-289080" algn="just">
              <a:lnSpc>
                <a:spcPct val="100000"/>
              </a:lnSpc>
              <a:spcBef>
                <a:spcPts val="799"/>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400" spc="-1" strike="noStrike">
                <a:solidFill>
                  <a:srgbClr val="ff0000"/>
                </a:solidFill>
                <a:latin typeface="Times New Roman"/>
                <a:ea typeface="Lucida Sans Unicode"/>
              </a:rPr>
              <a:t>776 </a:t>
            </a:r>
            <a:r>
              <a:rPr b="0" lang="pl-PL" sz="2400" spc="-1" strike="noStrike">
                <a:solidFill>
                  <a:srgbClr val="000000"/>
                </a:solidFill>
                <a:latin typeface="Times New Roman"/>
                <a:ea typeface="Lucida Sans Unicode"/>
              </a:rPr>
              <a:t>spraw zostało zakończonych odstąpieniem od skierowania wniosku (np. niewykrycie sprawcy, brak cech wykroczeń, sprawca nieletni).</a:t>
            </a:r>
            <a:endParaRPr b="0" lang="pl-PL" sz="2400" spc="-1" strike="noStrike">
              <a:latin typeface="Arial"/>
            </a:endParaRPr>
          </a:p>
        </p:txBody>
      </p:sp>
      <p:pic>
        <p:nvPicPr>
          <p:cNvPr id="227" name="Picture 1" descr=""/>
          <p:cNvPicPr/>
          <p:nvPr/>
        </p:nvPicPr>
        <p:blipFill>
          <a:blip r:embed="rId1"/>
          <a:stretch/>
        </p:blipFill>
        <p:spPr>
          <a:xfrm>
            <a:off x="0" y="0"/>
            <a:ext cx="2293200" cy="837360"/>
          </a:xfrm>
          <a:prstGeom prst="rect">
            <a:avLst/>
          </a:prstGeom>
          <a:ln w="0">
            <a:noFill/>
          </a:ln>
        </p:spPr>
      </p:pic>
      <p:sp>
        <p:nvSpPr>
          <p:cNvPr id="228"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9" name="Text Box 1"/>
          <p:cNvSpPr/>
          <p:nvPr/>
        </p:nvSpPr>
        <p:spPr>
          <a:xfrm>
            <a:off x="457200" y="620640"/>
            <a:ext cx="8228880" cy="107928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3200" spc="-1" strike="noStrike">
                <a:solidFill>
                  <a:srgbClr val="0070c0"/>
                </a:solidFill>
                <a:latin typeface="Garamond"/>
                <a:ea typeface="Lucida Sans Unicode"/>
              </a:rPr>
              <a:t>Zabezpieczenie imprez i zgromadzeń</a:t>
            </a:r>
            <a:endParaRPr b="0" lang="pl-PL" sz="3200" spc="-1" strike="noStrike">
              <a:latin typeface="Arial"/>
            </a:endParaRPr>
          </a:p>
        </p:txBody>
      </p:sp>
      <p:sp>
        <p:nvSpPr>
          <p:cNvPr id="230" name="Text Box 2"/>
          <p:cNvSpPr/>
          <p:nvPr/>
        </p:nvSpPr>
        <p:spPr>
          <a:xfrm>
            <a:off x="35640" y="1700640"/>
            <a:ext cx="8856360" cy="4823640"/>
          </a:xfrm>
          <a:prstGeom prst="rect">
            <a:avLst/>
          </a:prstGeom>
          <a:noFill/>
          <a:ln w="0">
            <a:noFill/>
          </a:ln>
        </p:spPr>
        <p:style>
          <a:lnRef idx="0"/>
          <a:fillRef idx="0"/>
          <a:effectRef idx="0"/>
          <a:fontRef idx="minor"/>
        </p:style>
        <p:txBody>
          <a:bodyPr lIns="90000" rIns="90000" tIns="46800" bIns="46800" anchor="t">
            <a:noAutofit/>
          </a:bodyPr>
          <a:p>
            <a:pPr marL="289080" indent="-289080" algn="just">
              <a:lnSpc>
                <a:spcPct val="100000"/>
              </a:lnSpc>
              <a:spcBef>
                <a:spcPts val="799"/>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400" spc="-1" strike="noStrike">
                <a:solidFill>
                  <a:srgbClr val="000000"/>
                </a:solidFill>
                <a:latin typeface="Times New Roman"/>
                <a:ea typeface="Lucida Sans Unicode"/>
              </a:rPr>
              <a:t>W </a:t>
            </a:r>
            <a:r>
              <a:rPr b="0" lang="pl-PL" sz="2400" spc="-1" strike="noStrike">
                <a:solidFill>
                  <a:srgbClr val="ff0000"/>
                </a:solidFill>
                <a:latin typeface="Times New Roman"/>
                <a:ea typeface="Lucida Sans Unicode"/>
              </a:rPr>
              <a:t>2024</a:t>
            </a:r>
            <a:r>
              <a:rPr b="0" lang="pl-PL" sz="2400" spc="-1" strike="noStrike">
                <a:solidFill>
                  <a:srgbClr val="000000"/>
                </a:solidFill>
                <a:latin typeface="Times New Roman"/>
                <a:ea typeface="Lucida Sans Unicode"/>
              </a:rPr>
              <a:t> r. zabezpieczono </a:t>
            </a:r>
            <a:r>
              <a:rPr b="0" lang="pl-PL" sz="2400" spc="-1" strike="noStrike">
                <a:solidFill>
                  <a:srgbClr val="ff0000"/>
                </a:solidFill>
                <a:latin typeface="Times New Roman"/>
                <a:ea typeface="Lucida Sans Unicode"/>
              </a:rPr>
              <a:t>13 </a:t>
            </a:r>
            <a:r>
              <a:rPr b="0" lang="pl-PL" sz="2400" spc="-1" strike="noStrike">
                <a:solidFill>
                  <a:srgbClr val="000000"/>
                </a:solidFill>
                <a:latin typeface="Times New Roman"/>
                <a:ea typeface="Lucida Sans Unicode"/>
              </a:rPr>
              <a:t>meczów piłki nożnej (imprezy niemasowe) oraz </a:t>
            </a:r>
            <a:r>
              <a:rPr b="0" lang="pl-PL" sz="2400" spc="-1" strike="noStrike">
                <a:solidFill>
                  <a:srgbClr val="ff0000"/>
                </a:solidFill>
                <a:latin typeface="Times New Roman"/>
                <a:ea typeface="Lucida Sans Unicode"/>
              </a:rPr>
              <a:t>26 </a:t>
            </a:r>
            <a:r>
              <a:rPr b="0" lang="pl-PL" sz="2400" spc="-1" strike="noStrike">
                <a:solidFill>
                  <a:srgbClr val="000000"/>
                </a:solidFill>
                <a:latin typeface="Times New Roman"/>
                <a:ea typeface="Lucida Sans Unicode"/>
              </a:rPr>
              <a:t>sportowych imprez masowych i </a:t>
            </a:r>
            <a:r>
              <a:rPr b="0" lang="pl-PL" sz="2400" spc="-1" strike="noStrike">
                <a:solidFill>
                  <a:srgbClr val="ff0000"/>
                </a:solidFill>
                <a:latin typeface="Times New Roman"/>
                <a:ea typeface="Lucida Sans Unicode"/>
              </a:rPr>
              <a:t>3</a:t>
            </a:r>
            <a:r>
              <a:rPr b="0" lang="pl-PL" sz="2400" spc="-1" strike="noStrike">
                <a:solidFill>
                  <a:srgbClr val="000000"/>
                </a:solidFill>
                <a:latin typeface="Times New Roman"/>
                <a:ea typeface="Lucida Sans Unicode"/>
              </a:rPr>
              <a:t> imprezy masowe artystyczno-rozrywkowe.</a:t>
            </a:r>
            <a:endParaRPr b="0" lang="pl-PL" sz="2400" spc="-1" strike="noStrike">
              <a:latin typeface="Arial"/>
            </a:endParaRPr>
          </a:p>
          <a:p>
            <a:pPr marL="289080" indent="-289080" algn="just">
              <a:lnSpc>
                <a:spcPct val="100000"/>
              </a:lnSpc>
              <a:spcBef>
                <a:spcPts val="799"/>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400" spc="-1" strike="noStrike">
                <a:solidFill>
                  <a:srgbClr val="000000"/>
                </a:solidFill>
                <a:latin typeface="Times New Roman"/>
                <a:ea typeface="Lucida Sans Unicode"/>
              </a:rPr>
              <a:t>Zrealizowano </a:t>
            </a:r>
            <a:r>
              <a:rPr b="0" lang="pl-PL" sz="2400" spc="-1" strike="noStrike">
                <a:solidFill>
                  <a:srgbClr val="ff0000"/>
                </a:solidFill>
                <a:latin typeface="Times New Roman"/>
                <a:ea typeface="Lucida Sans Unicode"/>
              </a:rPr>
              <a:t>3</a:t>
            </a:r>
            <a:r>
              <a:rPr b="0" lang="pl-PL" sz="2400" spc="-1" strike="noStrike">
                <a:solidFill>
                  <a:srgbClr val="000000"/>
                </a:solidFill>
                <a:latin typeface="Times New Roman"/>
                <a:ea typeface="Lucida Sans Unicode"/>
              </a:rPr>
              <a:t> akcje policyjne oraz </a:t>
            </a:r>
            <a:r>
              <a:rPr b="0" lang="pl-PL" sz="2400" spc="-1" strike="noStrike">
                <a:solidFill>
                  <a:srgbClr val="ff0000"/>
                </a:solidFill>
                <a:latin typeface="Times New Roman"/>
                <a:ea typeface="Lucida Sans Unicode"/>
              </a:rPr>
              <a:t>13</a:t>
            </a:r>
            <a:r>
              <a:rPr b="0" lang="pl-PL" sz="2400" spc="-1" strike="noStrike">
                <a:solidFill>
                  <a:srgbClr val="000000"/>
                </a:solidFill>
                <a:latin typeface="Times New Roman"/>
                <a:ea typeface="Lucida Sans Unicode"/>
              </a:rPr>
              <a:t> zabezpieczeń prewencyjnych generujących potrzebę użycia zwiększonej ilości</a:t>
            </a:r>
            <a:br/>
            <a:r>
              <a:rPr b="0" lang="pl-PL" sz="2400" spc="-1" strike="noStrike">
                <a:solidFill>
                  <a:srgbClr val="000000"/>
                </a:solidFill>
                <a:latin typeface="Times New Roman"/>
                <a:ea typeface="Lucida Sans Unicode"/>
              </a:rPr>
              <a:t>f-szy, a także przydzielone siły wsparcia.</a:t>
            </a:r>
            <a:endParaRPr b="0" lang="pl-PL" sz="2400" spc="-1" strike="noStrike">
              <a:latin typeface="Arial"/>
            </a:endParaRPr>
          </a:p>
          <a:p>
            <a:pPr marL="289080" indent="-289080" algn="just">
              <a:lnSpc>
                <a:spcPct val="100000"/>
              </a:lnSpc>
              <a:spcBef>
                <a:spcPts val="799"/>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400" spc="-1" strike="noStrike">
                <a:solidFill>
                  <a:srgbClr val="000000"/>
                </a:solidFill>
                <a:latin typeface="Times New Roman"/>
                <a:ea typeface="Lucida Sans Unicode"/>
              </a:rPr>
              <a:t>Do działań oraz zabezpieczenia przejazdu kibiców </a:t>
            </a:r>
            <a:r>
              <a:rPr b="1" lang="pl-PL" sz="2400" spc="-1" strike="noStrike">
                <a:solidFill>
                  <a:srgbClr val="ff0000"/>
                </a:solidFill>
                <a:latin typeface="Times New Roman"/>
                <a:ea typeface="Lucida Sans Unicode"/>
              </a:rPr>
              <a:t>22</a:t>
            </a:r>
            <a:r>
              <a:rPr b="0" lang="pl-PL" sz="2400" spc="-1" strike="noStrike">
                <a:solidFill>
                  <a:srgbClr val="ff0000"/>
                </a:solidFill>
                <a:latin typeface="Times New Roman"/>
                <a:ea typeface="Lucida Sans Unicode"/>
              </a:rPr>
              <a:t> </a:t>
            </a:r>
            <a:r>
              <a:rPr b="0" lang="pl-PL" sz="2400" spc="-1" strike="noStrike">
                <a:solidFill>
                  <a:srgbClr val="000000"/>
                </a:solidFill>
                <a:latin typeface="Times New Roman"/>
                <a:ea typeface="Lucida Sans Unicode"/>
              </a:rPr>
              <a:t>razy koncentrowano siły Nieetatowych Pododdziałów Prewencji.</a:t>
            </a:r>
            <a:endParaRPr b="0" lang="pl-PL" sz="2400" spc="-1" strike="noStrike">
              <a:latin typeface="Arial"/>
            </a:endParaRPr>
          </a:p>
          <a:p>
            <a:pPr marL="289080" indent="-289080" algn="just">
              <a:lnSpc>
                <a:spcPct val="100000"/>
              </a:lnSpc>
              <a:spcBef>
                <a:spcPts val="799"/>
              </a:spcBef>
              <a:buClr>
                <a:srgbClr val="00ff99"/>
              </a:buClr>
              <a:buFont typeface="Garamond"/>
              <a:buChar char="•"/>
              <a:tabLst>
                <a:tab algn="l" pos="289080"/>
                <a:tab algn="l" pos="736560"/>
                <a:tab algn="l" pos="1185840"/>
                <a:tab algn="l" pos="1635120"/>
                <a:tab algn="l" pos="2084400"/>
                <a:tab algn="l" pos="2533680"/>
                <a:tab algn="l" pos="2982960"/>
                <a:tab algn="l" pos="3432240"/>
                <a:tab algn="l" pos="3881520"/>
                <a:tab algn="l" pos="4330800"/>
                <a:tab algn="l" pos="4780080"/>
                <a:tab algn="l" pos="5229360"/>
                <a:tab algn="l" pos="5678640"/>
                <a:tab algn="l" pos="6127920"/>
                <a:tab algn="l" pos="6576840"/>
                <a:tab algn="l" pos="7026120"/>
                <a:tab algn="l" pos="7475400"/>
                <a:tab algn="l" pos="7924680"/>
                <a:tab algn="l" pos="8373960"/>
                <a:tab algn="l" pos="8823240"/>
                <a:tab algn="l" pos="9272520"/>
              </a:tabLst>
            </a:pPr>
            <a:r>
              <a:rPr b="0" lang="pl-PL" sz="2400" spc="-1" strike="noStrike">
                <a:solidFill>
                  <a:srgbClr val="000000"/>
                </a:solidFill>
                <a:latin typeface="Times New Roman"/>
                <a:ea typeface="Lucida Sans Unicode"/>
              </a:rPr>
              <a:t>W </a:t>
            </a:r>
            <a:r>
              <a:rPr b="0" lang="pl-PL" sz="2400" spc="-1" strike="noStrike">
                <a:solidFill>
                  <a:srgbClr val="ff0000"/>
                </a:solidFill>
                <a:latin typeface="Times New Roman"/>
                <a:ea typeface="Lucida Sans Unicode"/>
              </a:rPr>
              <a:t>2024</a:t>
            </a:r>
            <a:r>
              <a:rPr b="0" lang="pl-PL" sz="2400" spc="-1" strike="noStrike">
                <a:solidFill>
                  <a:srgbClr val="000000"/>
                </a:solidFill>
                <a:latin typeface="Times New Roman"/>
                <a:ea typeface="Lucida Sans Unicode"/>
              </a:rPr>
              <a:t> </a:t>
            </a:r>
            <a:r>
              <a:rPr b="0" lang="pl-PL" sz="2400" spc="-1" strike="noStrike">
                <a:solidFill>
                  <a:srgbClr val="ff0000"/>
                </a:solidFill>
                <a:latin typeface="Times New Roman"/>
                <a:ea typeface="Lucida Sans Unicode"/>
              </a:rPr>
              <a:t>r. </a:t>
            </a:r>
            <a:r>
              <a:rPr b="0" lang="pl-PL" sz="2400" spc="-1" strike="noStrike">
                <a:solidFill>
                  <a:srgbClr val="000000"/>
                </a:solidFill>
                <a:latin typeface="Times New Roman"/>
                <a:ea typeface="Lucida Sans Unicode"/>
              </a:rPr>
              <a:t>zabezpieczono </a:t>
            </a:r>
            <a:r>
              <a:rPr b="0" lang="pl-PL" sz="2400" spc="-1" strike="noStrike">
                <a:solidFill>
                  <a:srgbClr val="ff0000"/>
                </a:solidFill>
                <a:latin typeface="Times New Roman"/>
                <a:ea typeface="Lucida Sans Unicode"/>
              </a:rPr>
              <a:t>6</a:t>
            </a:r>
            <a:r>
              <a:rPr b="0" lang="pl-PL" sz="2400" spc="-1" strike="noStrike">
                <a:solidFill>
                  <a:srgbClr val="000000"/>
                </a:solidFill>
                <a:latin typeface="Times New Roman"/>
                <a:ea typeface="Lucida Sans Unicode"/>
              </a:rPr>
              <a:t> zgromadzeń publicznych w tym jeden przemarsz angażując łącznie </a:t>
            </a:r>
            <a:r>
              <a:rPr b="0" lang="pl-PL" sz="2400" spc="-1" strike="noStrike">
                <a:solidFill>
                  <a:srgbClr val="ff0000"/>
                </a:solidFill>
                <a:latin typeface="Times New Roman"/>
                <a:ea typeface="Lucida Sans Unicode"/>
              </a:rPr>
              <a:t>136</a:t>
            </a:r>
            <a:r>
              <a:rPr b="0" lang="pl-PL" sz="2400" spc="-1" strike="noStrike">
                <a:solidFill>
                  <a:srgbClr val="000000"/>
                </a:solidFill>
                <a:latin typeface="Times New Roman"/>
                <a:ea typeface="Lucida Sans Unicode"/>
              </a:rPr>
              <a:t> policjantów.</a:t>
            </a:r>
            <a:endParaRPr b="0" lang="pl-PL" sz="2400" spc="-1" strike="noStrike">
              <a:latin typeface="Arial"/>
            </a:endParaRPr>
          </a:p>
        </p:txBody>
      </p:sp>
      <p:pic>
        <p:nvPicPr>
          <p:cNvPr id="231" name="Picture 1" descr=""/>
          <p:cNvPicPr/>
          <p:nvPr/>
        </p:nvPicPr>
        <p:blipFill>
          <a:blip r:embed="rId1"/>
          <a:stretch/>
        </p:blipFill>
        <p:spPr>
          <a:xfrm>
            <a:off x="0" y="0"/>
            <a:ext cx="2293200" cy="837360"/>
          </a:xfrm>
          <a:prstGeom prst="rect">
            <a:avLst/>
          </a:prstGeom>
          <a:ln w="0">
            <a:noFill/>
          </a:ln>
        </p:spPr>
      </p:pic>
      <p:sp>
        <p:nvSpPr>
          <p:cNvPr id="232"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pic>
        <p:nvPicPr>
          <p:cNvPr id="233" name="Picture 1" descr=""/>
          <p:cNvPicPr/>
          <p:nvPr/>
        </p:nvPicPr>
        <p:blipFill>
          <a:blip r:embed="rId1"/>
          <a:stretch/>
        </p:blipFill>
        <p:spPr>
          <a:xfrm>
            <a:off x="0" y="0"/>
            <a:ext cx="2293200" cy="837360"/>
          </a:xfrm>
          <a:prstGeom prst="rect">
            <a:avLst/>
          </a:prstGeom>
          <a:ln w="0">
            <a:noFill/>
          </a:ln>
        </p:spPr>
      </p:pic>
      <p:sp>
        <p:nvSpPr>
          <p:cNvPr id="234"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
        <p:nvSpPr>
          <p:cNvPr id="235" name="Rectangle 3"/>
          <p:cNvSpPr/>
          <p:nvPr/>
        </p:nvSpPr>
        <p:spPr>
          <a:xfrm>
            <a:off x="190440" y="1052640"/>
            <a:ext cx="8856000" cy="50994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3200" spc="-1" strike="noStrike">
                <a:solidFill>
                  <a:srgbClr val="1f497d"/>
                </a:solidFill>
                <a:latin typeface="Arial"/>
                <a:ea typeface="Lucida Sans Unicode"/>
              </a:rPr>
              <a:t>SKARGI</a:t>
            </a:r>
            <a:endParaRPr b="0" lang="pl-PL" sz="32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3200" spc="-1" strike="noStrike">
              <a:latin typeface="Arial"/>
            </a:endParaRPr>
          </a:p>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600" spc="-1" strike="noStrike">
                <a:solidFill>
                  <a:srgbClr val="ff0000"/>
                </a:solidFill>
                <a:latin typeface="Arial"/>
                <a:ea typeface="Lucida Sans Unicode"/>
              </a:rPr>
              <a:t>	</a:t>
            </a:r>
            <a:r>
              <a:rPr b="0" lang="pl-PL" sz="1600" spc="-1" strike="noStrike">
                <a:solidFill>
                  <a:srgbClr val="002060"/>
                </a:solidFill>
                <a:latin typeface="Arial"/>
                <a:ea typeface="Lucida Sans Unicode"/>
              </a:rPr>
              <a:t>	</a:t>
            </a:r>
            <a:r>
              <a:rPr b="0" lang="pl-PL" sz="1600" spc="-1" strike="noStrike">
                <a:solidFill>
                  <a:srgbClr val="002060"/>
                </a:solidFill>
                <a:latin typeface="Arial"/>
                <a:ea typeface="Lucida Sans Unicode"/>
              </a:rPr>
              <a:t>Łącznie w Komendzie Powiatowej Policji w Sanoku w 2024 roku wpłynęło </a:t>
            </a:r>
            <a:r>
              <a:rPr b="1" lang="pl-PL" sz="1600" spc="-1" strike="noStrike">
                <a:solidFill>
                  <a:srgbClr val="002060"/>
                </a:solidFill>
                <a:latin typeface="Arial"/>
                <a:ea typeface="Lucida Sans Unicode"/>
              </a:rPr>
              <a:t>12 skarg</a:t>
            </a:r>
            <a:r>
              <a:rPr b="0" lang="pl-PL" sz="1600" spc="-1" strike="noStrike">
                <a:solidFill>
                  <a:srgbClr val="002060"/>
                </a:solidFill>
                <a:latin typeface="Arial"/>
                <a:ea typeface="Lucida Sans Unicode"/>
              </a:rPr>
              <a:t>, a do 31 grudnia 2024 r. zakończono </a:t>
            </a:r>
            <a:r>
              <a:rPr b="1" lang="pl-PL" sz="1600" spc="-1" strike="noStrike">
                <a:solidFill>
                  <a:srgbClr val="002060"/>
                </a:solidFill>
                <a:latin typeface="Arial"/>
                <a:ea typeface="Lucida Sans Unicode"/>
              </a:rPr>
              <a:t>12 postępowań skargowych</a:t>
            </a:r>
            <a:r>
              <a:rPr b="0" lang="pl-PL" sz="1600" spc="-1" strike="noStrike">
                <a:solidFill>
                  <a:srgbClr val="002060"/>
                </a:solidFill>
                <a:latin typeface="Arial"/>
                <a:ea typeface="Lucida Sans Unicode"/>
              </a:rPr>
              <a:t>. Nie przekazywano skarg</a:t>
            </a:r>
            <a:br/>
            <a:r>
              <a:rPr b="0" lang="pl-PL" sz="1600" spc="-1" strike="noStrike">
                <a:solidFill>
                  <a:srgbClr val="002060"/>
                </a:solidFill>
                <a:latin typeface="Arial"/>
                <a:ea typeface="Lucida Sans Unicode"/>
              </a:rPr>
              <a:t>w całości zgodnie z właściwością rzeczową do Prokuratury Rejonowej w Sanoku. </a:t>
            </a:r>
            <a:br/>
            <a:r>
              <a:rPr b="0" lang="pl-PL" sz="1600" spc="-1" strike="noStrike">
                <a:solidFill>
                  <a:srgbClr val="002060"/>
                </a:solidFill>
                <a:latin typeface="Arial"/>
                <a:ea typeface="Lucida Sans Unicode"/>
              </a:rPr>
              <a:t>	</a:t>
            </a:r>
            <a:r>
              <a:rPr b="0" lang="pl-PL" sz="1600" spc="-1" strike="noStrike">
                <a:solidFill>
                  <a:srgbClr val="002060"/>
                </a:solidFill>
                <a:latin typeface="Arial"/>
                <a:ea typeface="Lucida Sans Unicode"/>
              </a:rPr>
              <a:t>	</a:t>
            </a:r>
            <a:r>
              <a:rPr b="0" lang="pl-PL" sz="1600" spc="-1" strike="noStrike">
                <a:solidFill>
                  <a:srgbClr val="002060"/>
                </a:solidFill>
                <a:latin typeface="Arial"/>
                <a:ea typeface="Lucida Sans Unicode"/>
              </a:rPr>
              <a:t>Z prowadzonych postępowań zarzuty zostały rozpatrzone w ramach prowadzonych postępowań  skargowych. Wniosków nie rejestrowano. </a:t>
            </a:r>
            <a:endParaRPr b="0" lang="pl-PL" sz="1600" spc="-1" strike="noStrike">
              <a:latin typeface="Arial"/>
            </a:endParaRPr>
          </a:p>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600" spc="-1" strike="noStrike">
                <a:solidFill>
                  <a:srgbClr val="002060"/>
                </a:solidFill>
                <a:latin typeface="Arial"/>
                <a:ea typeface="Lucida Sans Unicode"/>
              </a:rPr>
              <a:t>	</a:t>
            </a:r>
            <a:r>
              <a:rPr b="0" lang="pl-PL" sz="1600" spc="-1" strike="noStrike">
                <a:solidFill>
                  <a:srgbClr val="002060"/>
                </a:solidFill>
                <a:latin typeface="Arial"/>
                <a:ea typeface="Lucida Sans Unicode"/>
              </a:rPr>
              <a:t>	</a:t>
            </a:r>
            <a:r>
              <a:rPr b="0" lang="pl-PL" sz="1600" spc="-1" strike="noStrike">
                <a:solidFill>
                  <a:srgbClr val="002060"/>
                </a:solidFill>
                <a:latin typeface="Arial"/>
                <a:ea typeface="Lucida Sans Unicode"/>
              </a:rPr>
              <a:t>Na </a:t>
            </a:r>
            <a:r>
              <a:rPr b="1" lang="pl-PL" sz="1600" spc="-1" strike="noStrike">
                <a:solidFill>
                  <a:srgbClr val="002060"/>
                </a:solidFill>
                <a:latin typeface="Arial"/>
                <a:ea typeface="Lucida Sans Unicode"/>
              </a:rPr>
              <a:t>12</a:t>
            </a:r>
            <a:r>
              <a:rPr b="0" lang="pl-PL" sz="1600" spc="-1" strike="noStrike">
                <a:solidFill>
                  <a:srgbClr val="002060"/>
                </a:solidFill>
                <a:latin typeface="Arial"/>
                <a:ea typeface="Lucida Sans Unicode"/>
              </a:rPr>
              <a:t> skarg: </a:t>
            </a:r>
            <a:r>
              <a:rPr b="1" lang="pl-PL" sz="1600" spc="-1" strike="noStrike">
                <a:solidFill>
                  <a:srgbClr val="002060"/>
                </a:solidFill>
                <a:latin typeface="Arial"/>
                <a:ea typeface="Lucida Sans Unicode"/>
              </a:rPr>
              <a:t>12</a:t>
            </a:r>
            <a:r>
              <a:rPr b="0" lang="pl-PL" sz="1600" spc="-1" strike="noStrike">
                <a:solidFill>
                  <a:srgbClr val="002060"/>
                </a:solidFill>
                <a:latin typeface="Arial"/>
                <a:ea typeface="Lucida Sans Unicode"/>
              </a:rPr>
              <a:t> załatwiono we własnym zakresie,  </a:t>
            </a:r>
            <a:r>
              <a:rPr b="1" lang="pl-PL" sz="1600" spc="-1" strike="noStrike">
                <a:solidFill>
                  <a:srgbClr val="002060"/>
                </a:solidFill>
                <a:latin typeface="Arial"/>
                <a:ea typeface="Lucida Sans Unicode"/>
              </a:rPr>
              <a:t>11</a:t>
            </a:r>
            <a:r>
              <a:rPr b="0" lang="pl-PL" sz="1600" spc="-1" strike="noStrike">
                <a:solidFill>
                  <a:srgbClr val="002060"/>
                </a:solidFill>
                <a:latin typeface="Arial"/>
                <a:ea typeface="Lucida Sans Unicode"/>
              </a:rPr>
              <a:t> skarg nie  potwierdzono.  </a:t>
            </a:r>
            <a:r>
              <a:rPr b="1" lang="pl-PL" sz="1600" spc="-1" strike="noStrike">
                <a:solidFill>
                  <a:srgbClr val="002060"/>
                </a:solidFill>
                <a:latin typeface="Arial"/>
                <a:ea typeface="Lucida Sans Unicode"/>
              </a:rPr>
              <a:t>1</a:t>
            </a:r>
            <a:r>
              <a:rPr b="0" lang="pl-PL" sz="1600" spc="-1" strike="noStrike">
                <a:solidFill>
                  <a:srgbClr val="002060"/>
                </a:solidFill>
                <a:latin typeface="Arial"/>
                <a:ea typeface="Lucida Sans Unicode"/>
              </a:rPr>
              <a:t> skarga została potwierdzona. </a:t>
            </a:r>
            <a:endParaRPr b="0" lang="pl-PL" sz="1600" spc="-1" strike="noStrike">
              <a:latin typeface="Arial"/>
            </a:endParaRPr>
          </a:p>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600" spc="-1" strike="noStrike">
                <a:solidFill>
                  <a:srgbClr val="ff0000"/>
                </a:solidFill>
                <a:latin typeface="Arial"/>
                <a:ea typeface="Lucida Sans Unicode"/>
              </a:rPr>
              <a:t>	</a:t>
            </a:r>
            <a:r>
              <a:rPr b="0" lang="pl-PL" sz="1600" spc="-1" strike="noStrike">
                <a:solidFill>
                  <a:srgbClr val="ff0000"/>
                </a:solidFill>
                <a:latin typeface="Arial"/>
                <a:ea typeface="Lucida Sans Unicode"/>
              </a:rPr>
              <a:t>	</a:t>
            </a:r>
            <a:r>
              <a:rPr b="0" i="1" lang="pl-PL" sz="1600" spc="-1" strike="noStrike">
                <a:solidFill>
                  <a:srgbClr val="002060"/>
                </a:solidFill>
                <a:latin typeface="Arial"/>
                <a:ea typeface="Lucida Sans Unicode"/>
              </a:rPr>
              <a:t>W roku 2024 policjanci KPP w Sanoku dopuścili się </a:t>
            </a:r>
            <a:r>
              <a:rPr b="1" i="1" lang="pl-PL" sz="1600" spc="-1" strike="noStrike">
                <a:solidFill>
                  <a:srgbClr val="002060"/>
                </a:solidFill>
                <a:latin typeface="Arial"/>
                <a:ea typeface="Lucida Sans Unicode"/>
              </a:rPr>
              <a:t>jednego przewinienia dyscyplinarnego</a:t>
            </a:r>
            <a:r>
              <a:rPr b="0" i="1" lang="pl-PL" sz="1600" spc="-1" strike="noStrike">
                <a:solidFill>
                  <a:srgbClr val="002060"/>
                </a:solidFill>
                <a:latin typeface="Arial"/>
                <a:ea typeface="Lucida Sans Unicode"/>
              </a:rPr>
              <a:t>, które zakończyło się umorzeniem.</a:t>
            </a:r>
            <a:endParaRPr b="0" lang="pl-PL" sz="1600" spc="-1" strike="noStrike">
              <a:latin typeface="Arial"/>
            </a:endParaRPr>
          </a:p>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400" spc="-1" strike="noStrike">
                <a:solidFill>
                  <a:srgbClr val="ff0000"/>
                </a:solidFill>
                <a:latin typeface="Arial"/>
                <a:ea typeface="Lucida Sans Unicode"/>
              </a:rPr>
              <a:t>	</a:t>
            </a:r>
            <a:endParaRPr b="0" lang="pl-PL" sz="14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4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129" name="Text Box 1"/>
          <p:cNvSpPr/>
          <p:nvPr/>
        </p:nvSpPr>
        <p:spPr>
          <a:xfrm>
            <a:off x="611280" y="876240"/>
            <a:ext cx="6901560" cy="54237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800" spc="-1" strike="noStrike">
                <a:solidFill>
                  <a:srgbClr val="1f497d"/>
                </a:solidFill>
                <a:latin typeface="Arial"/>
                <a:ea typeface="Lucida Sans Unicode"/>
              </a:rPr>
              <a:t>Zatrudnienie policjantów wg służb - stan etatowy: </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kierownictwo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- 3</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służba kryminalna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- 54</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służba prewencyjna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- 107</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służba patrolowo - interwencyjna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- 32</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dzielnicowi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- 21</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800" spc="-1" strike="noStrike">
                <a:solidFill>
                  <a:srgbClr val="1f497d"/>
                </a:solidFill>
                <a:latin typeface="Arial"/>
                <a:ea typeface="Lucida Sans Unicode"/>
              </a:rPr>
              <a:t>    </a:t>
            </a:r>
            <a:r>
              <a:rPr b="1"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służba ruchu drogowego</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- 20</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1f497d"/>
                </a:solidFill>
                <a:latin typeface="Arial"/>
                <a:ea typeface="Lucida Sans Unicode"/>
              </a:rPr>
              <a:t>    </a:t>
            </a:r>
            <a:r>
              <a:rPr b="0" lang="pl-PL" sz="1800" spc="-1" strike="noStrike">
                <a:solidFill>
                  <a:srgbClr val="1f497d"/>
                </a:solidFill>
                <a:latin typeface="Arial"/>
                <a:ea typeface="Lucida Sans Unicode"/>
              </a:rPr>
              <a:t>- oficer prasowy  - </a:t>
            </a:r>
            <a:r>
              <a:rPr b="1" lang="pl-PL" sz="1800" spc="-1" strike="noStrike">
                <a:solidFill>
                  <a:srgbClr val="1f497d"/>
                </a:solidFill>
                <a:latin typeface="Arial"/>
                <a:ea typeface="Lucida Sans Unicode"/>
              </a:rPr>
              <a:t>1</a:t>
            </a:r>
            <a:endParaRPr b="0" lang="pl-PL" sz="18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600" spc="-1" strike="noStrike">
                <a:solidFill>
                  <a:srgbClr val="1f497d"/>
                </a:solidFill>
                <a:latin typeface="Arial"/>
                <a:ea typeface="Lucida Sans Unicode"/>
              </a:rPr>
              <a:t> </a:t>
            </a:r>
            <a:endParaRPr b="0" lang="pl-PL" sz="16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600" spc="-1" strike="noStrike">
              <a:latin typeface="Arial"/>
            </a:endParaRPr>
          </a:p>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1600" spc="-1" strike="noStrike">
                <a:solidFill>
                  <a:srgbClr val="1f497d"/>
                </a:solidFill>
                <a:latin typeface="Arial"/>
                <a:ea typeface="Lucida Sans Unicode"/>
              </a:rPr>
              <a:t>* </a:t>
            </a:r>
            <a:r>
              <a:rPr b="1" lang="pl-PL" sz="1300" spc="-1" strike="noStrike">
                <a:solidFill>
                  <a:srgbClr val="1f497d"/>
                </a:solidFill>
                <a:latin typeface="Arial"/>
                <a:ea typeface="Lucida Sans Unicode"/>
              </a:rPr>
              <a:t>Dane na dzień 31 grudnia 2024 r</a:t>
            </a:r>
            <a:endParaRPr b="0" lang="pl-PL" sz="1300" spc="-1" strike="noStrike">
              <a:latin typeface="Arial"/>
            </a:endParaRPr>
          </a:p>
        </p:txBody>
      </p:sp>
      <p:sp>
        <p:nvSpPr>
          <p:cNvPr id="130" name="Text Box 2"/>
          <p:cNvSpPr/>
          <p:nvPr/>
        </p:nvSpPr>
        <p:spPr>
          <a:xfrm>
            <a:off x="1851120" y="764640"/>
            <a:ext cx="5168160" cy="719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2800" spc="-1" strike="noStrike">
                <a:solidFill>
                  <a:srgbClr val="1f497d"/>
                </a:solidFill>
                <a:latin typeface="Garamond"/>
                <a:ea typeface="Lucida Sans Unicode"/>
              </a:rPr>
              <a:t>KADRY </a:t>
            </a:r>
            <a:endParaRPr b="0" lang="pl-PL" sz="2800" spc="-1" strike="noStrike">
              <a:latin typeface="Arial"/>
            </a:endParaRPr>
          </a:p>
        </p:txBody>
      </p:sp>
      <p:pic>
        <p:nvPicPr>
          <p:cNvPr id="131" name="Picture 3" descr=""/>
          <p:cNvPicPr/>
          <p:nvPr/>
        </p:nvPicPr>
        <p:blipFill>
          <a:blip r:embed="rId1"/>
          <a:stretch/>
        </p:blipFill>
        <p:spPr>
          <a:xfrm>
            <a:off x="4108320" y="3500280"/>
            <a:ext cx="5034960" cy="3357000"/>
          </a:xfrm>
          <a:prstGeom prst="rect">
            <a:avLst/>
          </a:prstGeom>
          <a:ln w="0">
            <a:noFill/>
          </a:ln>
        </p:spPr>
      </p:pic>
      <p:pic>
        <p:nvPicPr>
          <p:cNvPr id="132" name="Picture 1" descr=""/>
          <p:cNvPicPr/>
          <p:nvPr/>
        </p:nvPicPr>
        <p:blipFill>
          <a:blip r:embed="rId2"/>
          <a:stretch/>
        </p:blipFill>
        <p:spPr>
          <a:xfrm>
            <a:off x="0" y="0"/>
            <a:ext cx="2293200" cy="837360"/>
          </a:xfrm>
          <a:prstGeom prst="rect">
            <a:avLst/>
          </a:prstGeom>
          <a:ln w="0">
            <a:noFill/>
          </a:ln>
        </p:spPr>
      </p:pic>
      <p:sp>
        <p:nvSpPr>
          <p:cNvPr id="133"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236" name="Text Box 1"/>
          <p:cNvSpPr/>
          <p:nvPr/>
        </p:nvSpPr>
        <p:spPr>
          <a:xfrm>
            <a:off x="107640" y="908640"/>
            <a:ext cx="8928360" cy="59486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2600" spc="-1" strike="noStrike">
                <a:solidFill>
                  <a:srgbClr val="1f497d"/>
                </a:solidFill>
                <a:latin typeface="Arial"/>
                <a:ea typeface="Lucida Sans Unicode"/>
              </a:rPr>
              <a:t>WSPARCIE SAMORZĄDÓW</a:t>
            </a:r>
            <a:endParaRPr b="0" lang="pl-PL" sz="2600" spc="-1" strike="noStrike">
              <a:latin typeface="Arial"/>
            </a:endParaRPr>
          </a:p>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2000" spc="-1" strike="noStrike">
                <a:solidFill>
                  <a:srgbClr val="3333cc"/>
                </a:solidFill>
                <a:latin typeface="Arial"/>
                <a:ea typeface="Lucida Sans Unicode"/>
              </a:rPr>
              <a:t>	</a:t>
            </a:r>
            <a:r>
              <a:rPr b="0" lang="pl-PL" sz="2000" spc="-1" strike="noStrike">
                <a:solidFill>
                  <a:srgbClr val="3333cc"/>
                </a:solidFill>
                <a:latin typeface="Arial"/>
                <a:ea typeface="Lucida Sans Unicode"/>
              </a:rPr>
              <a:t>	</a:t>
            </a:r>
            <a:r>
              <a:rPr b="0" lang="pl-PL" sz="1600" spc="-1" strike="noStrike">
                <a:solidFill>
                  <a:srgbClr val="3333cc"/>
                </a:solidFill>
                <a:latin typeface="Arial"/>
                <a:ea typeface="Lucida Sans Unicode"/>
              </a:rPr>
              <a:t>W </a:t>
            </a:r>
            <a:r>
              <a:rPr b="1" lang="pl-PL" sz="1600" spc="-1" strike="noStrike">
                <a:solidFill>
                  <a:srgbClr val="3333cc"/>
                </a:solidFill>
                <a:latin typeface="Arial"/>
                <a:ea typeface="Lucida Sans Unicode"/>
              </a:rPr>
              <a:t>2024 r.</a:t>
            </a:r>
            <a:r>
              <a:rPr b="0" lang="pl-PL" sz="1600" spc="-1" strike="noStrike">
                <a:solidFill>
                  <a:srgbClr val="3333cc"/>
                </a:solidFill>
                <a:latin typeface="Arial"/>
                <a:ea typeface="Lucida Sans Unicode"/>
              </a:rPr>
              <a:t> do Komendy Powiatowej Policji wpłynęło finansowe i rzeczowe wsparcie ze strony samorządów lokalnych i instytucji. </a:t>
            </a:r>
            <a:endParaRPr b="0" lang="pl-PL" sz="1600" spc="-1" strike="noStrike">
              <a:latin typeface="Arial"/>
            </a:endParaRPr>
          </a:p>
          <a:p>
            <a:pPr algn="just">
              <a:lnSpc>
                <a:spcPct val="15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600" spc="-1" strike="noStrike">
                <a:solidFill>
                  <a:srgbClr val="3333cc"/>
                </a:solidFill>
                <a:latin typeface="Arial"/>
                <a:ea typeface="Lucida Sans Unicode"/>
              </a:rPr>
              <a:t>	</a:t>
            </a:r>
            <a:r>
              <a:rPr b="0" lang="pl-PL" sz="1600" spc="-1" strike="noStrike">
                <a:solidFill>
                  <a:srgbClr val="3333cc"/>
                </a:solidFill>
                <a:latin typeface="Arial"/>
                <a:ea typeface="Lucida Sans Unicode"/>
              </a:rPr>
              <a:t>	</a:t>
            </a:r>
            <a:r>
              <a:rPr b="0" lang="pl-PL" sz="1600" spc="-1" strike="noStrike">
                <a:solidFill>
                  <a:srgbClr val="3333cc"/>
                </a:solidFill>
                <a:latin typeface="Arial"/>
                <a:ea typeface="Lucida Sans Unicode"/>
              </a:rPr>
              <a:t>Środki zostały przeznaczone na wyżywienie i zakwaterowanie f-szy OPP KWP Rzeszów pełniących służbę w okresie wakacyjnym na terenie PP Zagórz, sprzętu komputerowego</a:t>
            </a:r>
            <a:br/>
            <a:r>
              <a:rPr b="0" lang="pl-PL" sz="1600" spc="-1" strike="noStrike">
                <a:solidFill>
                  <a:srgbClr val="3333cc"/>
                </a:solidFill>
                <a:latin typeface="Arial"/>
                <a:ea typeface="Lucida Sans Unicode"/>
              </a:rPr>
              <a:t>i biurowego oraz sprzętu techniki policyjnej, a także służby ponadnormatywne.</a:t>
            </a:r>
            <a:endParaRPr b="0" lang="pl-PL" sz="16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600" spc="-1" strike="noStrike">
                <a:solidFill>
                  <a:srgbClr val="3333cc"/>
                </a:solidFill>
                <a:latin typeface="Arial"/>
                <a:ea typeface="Lucida Sans Unicode"/>
              </a:rPr>
              <a:t>Wsparcie finansowe suma – </a:t>
            </a:r>
            <a:r>
              <a:rPr b="1" lang="pl-PL" sz="1600" spc="-1" strike="noStrike">
                <a:solidFill>
                  <a:srgbClr val="3333cc"/>
                </a:solidFill>
                <a:latin typeface="Arial"/>
                <a:ea typeface="Lucida Sans Unicode"/>
              </a:rPr>
              <a:t>62520 zł</a:t>
            </a:r>
            <a:r>
              <a:rPr b="0" lang="pl-PL" sz="1600" spc="-1" strike="noStrike">
                <a:solidFill>
                  <a:srgbClr val="3333cc"/>
                </a:solidFill>
                <a:latin typeface="Arial"/>
                <a:ea typeface="Lucida Sans Unicode"/>
              </a:rPr>
              <a:t>, w tym:</a:t>
            </a:r>
            <a:endParaRPr b="0" lang="pl-PL" sz="16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600" spc="-1" strike="noStrike">
              <a:latin typeface="Arial"/>
            </a:endParaRPr>
          </a:p>
          <a:p>
            <a:pPr marL="457200" indent="-457200" algn="just">
              <a:lnSpc>
                <a:spcPct val="100000"/>
              </a:lnSpc>
              <a:buClr>
                <a:srgbClr val="3333cc"/>
              </a:buClr>
              <a:buFont typeface="Arial"/>
              <a:buAutoNum type="arabicPeriod"/>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3333cc"/>
                </a:solidFill>
                <a:latin typeface="Arial"/>
                <a:ea typeface="Lucida Sans Unicode"/>
              </a:rPr>
              <a:t>Miasto i Gmina Zagórz – 16000 zł</a:t>
            </a: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marL="457200" indent="-457200" algn="just">
              <a:lnSpc>
                <a:spcPct val="100000"/>
              </a:lnSpc>
              <a:buClr>
                <a:srgbClr val="3333cc"/>
              </a:buClr>
              <a:buFont typeface="Arial"/>
              <a:buAutoNum type="arabicPeriod"/>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3333cc"/>
                </a:solidFill>
                <a:latin typeface="Arial"/>
                <a:ea typeface="Lucida Sans Unicode"/>
              </a:rPr>
              <a:t>Gmina Besko – 15520 zł</a:t>
            </a: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marL="457200" indent="-457200" algn="just">
              <a:lnSpc>
                <a:spcPct val="100000"/>
              </a:lnSpc>
              <a:buClr>
                <a:srgbClr val="3333cc"/>
              </a:buClr>
              <a:buFont typeface="Arial"/>
              <a:buAutoNum type="arabicPeriod"/>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3333cc"/>
                </a:solidFill>
                <a:latin typeface="Arial"/>
                <a:ea typeface="Lucida Sans Unicode"/>
              </a:rPr>
              <a:t>Gmina Bukowsko – 5000 zł  oraz darowizna 3040 zł (sprzęt, technika policyjna)</a:t>
            </a: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marL="457200" indent="-457200" algn="just">
              <a:lnSpc>
                <a:spcPct val="100000"/>
              </a:lnSpc>
              <a:buClr>
                <a:srgbClr val="3333cc"/>
              </a:buClr>
              <a:buFont typeface="Arial"/>
              <a:buAutoNum type="arabicPeriod"/>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3333cc"/>
                </a:solidFill>
                <a:latin typeface="Arial"/>
                <a:ea typeface="Lucida Sans Unicode"/>
              </a:rPr>
              <a:t>Gmina Zarszyn – 24000 zł </a:t>
            </a: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marL="457200" indent="-457200" algn="just">
              <a:lnSpc>
                <a:spcPct val="100000"/>
              </a:lnSpc>
              <a:buClr>
                <a:srgbClr val="3333cc"/>
              </a:buClr>
              <a:buFont typeface="Arial"/>
              <a:buAutoNum type="arabicPeriod"/>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0" lang="pl-PL" sz="1800" spc="-1" strike="noStrike">
                <a:solidFill>
                  <a:srgbClr val="3333cc"/>
                </a:solidFill>
                <a:latin typeface="Arial"/>
                <a:ea typeface="Lucida Sans Unicode"/>
              </a:rPr>
              <a:t>Gmina Sanok – 2000 zł</a:t>
            </a: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a:p>
            <a:pPr algn="just">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endParaRPr b="0" lang="pl-PL" sz="1800" spc="-1" strike="noStrike">
              <a:latin typeface="Arial"/>
            </a:endParaRPr>
          </a:p>
        </p:txBody>
      </p:sp>
      <p:pic>
        <p:nvPicPr>
          <p:cNvPr id="237" name="Picture 1" descr=""/>
          <p:cNvPicPr/>
          <p:nvPr/>
        </p:nvPicPr>
        <p:blipFill>
          <a:blip r:embed="rId1"/>
          <a:stretch/>
        </p:blipFill>
        <p:spPr>
          <a:xfrm>
            <a:off x="0" y="0"/>
            <a:ext cx="2293200" cy="837360"/>
          </a:xfrm>
          <a:prstGeom prst="rect">
            <a:avLst/>
          </a:prstGeom>
          <a:ln w="0">
            <a:noFill/>
          </a:ln>
        </p:spPr>
      </p:pic>
      <p:sp>
        <p:nvSpPr>
          <p:cNvPr id="238"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Text Box 1"/>
          <p:cNvSpPr/>
          <p:nvPr/>
        </p:nvSpPr>
        <p:spPr>
          <a:xfrm>
            <a:off x="6553080" y="6356520"/>
            <a:ext cx="2133000" cy="364320"/>
          </a:xfrm>
          <a:prstGeom prst="rect">
            <a:avLst/>
          </a:prstGeom>
          <a:noFill/>
          <a:ln w="0">
            <a:noFill/>
          </a:ln>
        </p:spPr>
        <p:style>
          <a:lnRef idx="0"/>
          <a:fillRef idx="0"/>
          <a:effectRef idx="0"/>
          <a:fontRef idx="minor"/>
        </p:style>
      </p:sp>
      <p:pic>
        <p:nvPicPr>
          <p:cNvPr id="240" name="Picture 2" descr=""/>
          <p:cNvPicPr/>
          <p:nvPr/>
        </p:nvPicPr>
        <p:blipFill>
          <a:blip r:embed="rId1"/>
          <a:stretch/>
        </p:blipFill>
        <p:spPr>
          <a:xfrm>
            <a:off x="0" y="0"/>
            <a:ext cx="2293200" cy="837360"/>
          </a:xfrm>
          <a:prstGeom prst="rect">
            <a:avLst/>
          </a:prstGeom>
          <a:ln w="0">
            <a:noFill/>
          </a:ln>
        </p:spPr>
      </p:pic>
      <p:sp>
        <p:nvSpPr>
          <p:cNvPr id="241" name="Rectangle 3"/>
          <p:cNvSpPr/>
          <p:nvPr/>
        </p:nvSpPr>
        <p:spPr>
          <a:xfrm>
            <a:off x="2195640" y="0"/>
            <a:ext cx="6947640" cy="837360"/>
          </a:xfrm>
          <a:prstGeom prst="rect">
            <a:avLst/>
          </a:prstGeom>
          <a:solidFill>
            <a:srgbClr val="002056"/>
          </a:solidFill>
          <a:ln w="0">
            <a:noFill/>
          </a:ln>
        </p:spPr>
        <p:style>
          <a:lnRef idx="0"/>
          <a:fillRef idx="0"/>
          <a:effectRef idx="0"/>
          <a:fontRef idx="minor"/>
        </p:style>
        <p:txBody>
          <a:bodyPr lIns="90000" rIns="90000" tIns="46800" bIns="46800" anchor="ctr">
            <a:noAutofit/>
          </a:bodyPr>
          <a:p>
            <a:pPr marL="514440" indent="-512640" algn="ctr">
              <a:lnSpc>
                <a:spcPct val="150000"/>
              </a:lnSpc>
              <a:spcBef>
                <a:spcPts val="451"/>
              </a:spcBef>
              <a:buNone/>
              <a:tabLst>
                <a:tab algn="l" pos="0"/>
              </a:tabLst>
            </a:pPr>
            <a:r>
              <a:rPr b="1" lang="pl-PL" sz="1800" spc="-1" strike="noStrike">
                <a:solidFill>
                  <a:srgbClr val="f2f2f2"/>
                </a:solidFill>
                <a:latin typeface="Arial"/>
                <a:ea typeface="Microsoft YaHei"/>
              </a:rPr>
              <a:t>Priorytety Policji na lata 2021 - 2025</a:t>
            </a:r>
            <a:endParaRPr b="0" lang="pl-PL" sz="1800" spc="-1" strike="noStrike">
              <a:latin typeface="Arial"/>
            </a:endParaRPr>
          </a:p>
        </p:txBody>
      </p:sp>
      <p:sp>
        <p:nvSpPr>
          <p:cNvPr id="242" name="Text Box 4"/>
          <p:cNvSpPr/>
          <p:nvPr/>
        </p:nvSpPr>
        <p:spPr>
          <a:xfrm>
            <a:off x="500040" y="1785960"/>
            <a:ext cx="8228880" cy="4525200"/>
          </a:xfrm>
          <a:prstGeom prst="rect">
            <a:avLst/>
          </a:prstGeom>
          <a:noFill/>
          <a:ln w="0">
            <a:noFill/>
          </a:ln>
        </p:spPr>
        <p:style>
          <a:lnRef idx="0"/>
          <a:fillRef idx="0"/>
          <a:effectRef idx="0"/>
          <a:fontRef idx="minor"/>
        </p:style>
        <p:txBody>
          <a:bodyPr lIns="90000" rIns="90000" tIns="46800" bIns="46800" anchor="t">
            <a:noAutofit/>
          </a:bodyPr>
          <a:p>
            <a:pPr marL="343080" indent="-341280">
              <a:lnSpc>
                <a:spcPct val="100000"/>
              </a:lnSpc>
              <a:spcBef>
                <a:spcPts val="799"/>
              </a:spcBef>
              <a:buNone/>
              <a:tabLst>
                <a:tab algn="l" pos="0"/>
              </a:tabLst>
            </a:pPr>
            <a:endParaRPr b="0" lang="pl-PL" sz="1800" spc="-1" strike="noStrike">
              <a:latin typeface="Arial"/>
            </a:endParaRPr>
          </a:p>
          <a:p>
            <a:pPr marL="343080" indent="-341280">
              <a:lnSpc>
                <a:spcPct val="100000"/>
              </a:lnSpc>
              <a:spcBef>
                <a:spcPts val="799"/>
              </a:spcBef>
              <a:buNone/>
              <a:tabLst>
                <a:tab algn="l" pos="0"/>
              </a:tabLst>
            </a:pPr>
            <a:endParaRPr b="0" lang="pl-PL" sz="1800" spc="-1" strike="noStrike">
              <a:latin typeface="Arial"/>
            </a:endParaRPr>
          </a:p>
        </p:txBody>
      </p:sp>
      <p:sp>
        <p:nvSpPr>
          <p:cNvPr id="243" name="Rectangle 5"/>
          <p:cNvSpPr/>
          <p:nvPr/>
        </p:nvSpPr>
        <p:spPr>
          <a:xfrm>
            <a:off x="539640" y="981000"/>
            <a:ext cx="8208360" cy="4974840"/>
          </a:xfrm>
          <a:prstGeom prst="rect">
            <a:avLst/>
          </a:prstGeom>
          <a:noFill/>
          <a:ln w="0">
            <a:noFill/>
          </a:ln>
        </p:spPr>
        <p:style>
          <a:lnRef idx="0"/>
          <a:fillRef idx="0"/>
          <a:effectRef idx="0"/>
          <a:fontRef idx="minor"/>
        </p:style>
        <p:txBody>
          <a:bodyPr lIns="90000" rIns="90000" tIns="46800" bIns="46800" anchor="t">
            <a:spAutoFit/>
          </a:bodyPr>
          <a:p>
            <a:pPr marL="512640" indent="-512640">
              <a:lnSpc>
                <a:spcPct val="150000"/>
              </a:lnSpc>
              <a:spcBef>
                <a:spcPts val="400"/>
              </a:spcBef>
              <a:buNone/>
              <a:tabLst>
                <a:tab algn="l" pos="0"/>
              </a:tabLst>
            </a:pPr>
            <a:r>
              <a:rPr b="1" lang="pl-PL" sz="1600" spc="-1" strike="noStrike">
                <a:solidFill>
                  <a:srgbClr val="17375e"/>
                </a:solidFill>
                <a:latin typeface="Arial"/>
                <a:ea typeface="Microsoft YaHei"/>
              </a:rPr>
              <a:t>I.</a:t>
            </a:r>
            <a:r>
              <a:rPr b="1" lang="pl-PL" sz="1600" spc="-1" strike="noStrike">
                <a:solidFill>
                  <a:srgbClr val="17375e"/>
                </a:solidFill>
                <a:latin typeface="Arial"/>
                <a:ea typeface="Microsoft YaHei"/>
              </a:rPr>
              <a:t>	</a:t>
            </a:r>
            <a:r>
              <a:rPr b="1" lang="pl-PL" sz="1800" spc="-1" strike="noStrike">
                <a:solidFill>
                  <a:srgbClr val="17375e"/>
                </a:solidFill>
                <a:latin typeface="Arial"/>
                <a:ea typeface="Microsoft YaHei"/>
              </a:rPr>
              <a:t>Optymalizacja działań Policji w zakresie zwalczania kluczowych rodzajów przestępczości, w tym cyberprzestępczości.</a:t>
            </a:r>
            <a:endParaRPr b="0" lang="pl-PL" sz="1800" spc="-1" strike="noStrike">
              <a:latin typeface="Arial"/>
            </a:endParaRPr>
          </a:p>
          <a:p>
            <a:pPr marL="512640" indent="-512640">
              <a:lnSpc>
                <a:spcPct val="150000"/>
              </a:lnSpc>
              <a:spcBef>
                <a:spcPts val="400"/>
              </a:spcBef>
              <a:buNone/>
              <a:tabLst>
                <a:tab algn="l" pos="0"/>
              </a:tabLst>
            </a:pPr>
            <a:r>
              <a:rPr b="1" lang="pl-PL" sz="1800" spc="-1" strike="noStrike">
                <a:solidFill>
                  <a:srgbClr val="17375e"/>
                </a:solidFill>
                <a:latin typeface="Arial"/>
                <a:ea typeface="Microsoft YaHei"/>
              </a:rPr>
              <a:t>II.</a:t>
            </a:r>
            <a:r>
              <a:rPr b="1" lang="pl-PL" sz="1800" spc="-1" strike="noStrike">
                <a:solidFill>
                  <a:srgbClr val="17375e"/>
                </a:solidFill>
                <a:latin typeface="Arial"/>
                <a:ea typeface="Microsoft YaHei"/>
              </a:rPr>
              <a:t>	</a:t>
            </a:r>
            <a:r>
              <a:rPr b="1" lang="pl-PL" sz="1800" spc="-1" strike="noStrike">
                <a:solidFill>
                  <a:srgbClr val="17375e"/>
                </a:solidFill>
                <a:latin typeface="Arial"/>
                <a:ea typeface="Microsoft YaHei"/>
              </a:rPr>
              <a:t>Zwiększenie skuteczności Policji poprzez wdrażanie nowoczesnych rozwiązań technologicznych.</a:t>
            </a:r>
            <a:endParaRPr b="0" lang="pl-PL" sz="1800" spc="-1" strike="noStrike">
              <a:latin typeface="Arial"/>
            </a:endParaRPr>
          </a:p>
          <a:p>
            <a:pPr marL="512640" indent="-512640">
              <a:lnSpc>
                <a:spcPct val="150000"/>
              </a:lnSpc>
              <a:spcBef>
                <a:spcPts val="400"/>
              </a:spcBef>
              <a:buNone/>
              <a:tabLst>
                <a:tab algn="l" pos="0"/>
              </a:tabLst>
            </a:pPr>
            <a:r>
              <a:rPr b="1" lang="pl-PL" sz="1800" spc="-1" strike="noStrike">
                <a:solidFill>
                  <a:srgbClr val="17375e"/>
                </a:solidFill>
                <a:latin typeface="Arial"/>
                <a:ea typeface="Microsoft YaHei"/>
              </a:rPr>
              <a:t>III.</a:t>
            </a:r>
            <a:r>
              <a:rPr b="1" lang="pl-PL" sz="1800" spc="-1" strike="noStrike">
                <a:solidFill>
                  <a:srgbClr val="17375e"/>
                </a:solidFill>
                <a:latin typeface="Arial"/>
                <a:ea typeface="Microsoft YaHei"/>
              </a:rPr>
              <a:t>	</a:t>
            </a:r>
            <a:r>
              <a:rPr b="1" lang="pl-PL" sz="1800" spc="-1" strike="noStrike">
                <a:solidFill>
                  <a:srgbClr val="17375e"/>
                </a:solidFill>
                <a:latin typeface="Arial"/>
                <a:ea typeface="Microsoft YaHei"/>
              </a:rPr>
              <a:t>Podniesienie efektywności działań Policji w celu realizacji oczekiwań społecznych.</a:t>
            </a:r>
            <a:endParaRPr b="0" lang="pl-PL" sz="1800" spc="-1" strike="noStrike">
              <a:latin typeface="Arial"/>
            </a:endParaRPr>
          </a:p>
          <a:p>
            <a:pPr marL="512640" indent="-512640">
              <a:lnSpc>
                <a:spcPct val="150000"/>
              </a:lnSpc>
              <a:spcBef>
                <a:spcPts val="400"/>
              </a:spcBef>
              <a:buNone/>
              <a:tabLst>
                <a:tab algn="l" pos="0"/>
              </a:tabLst>
            </a:pPr>
            <a:r>
              <a:rPr b="1" lang="pl-PL" sz="1800" spc="-1" strike="noStrike">
                <a:solidFill>
                  <a:srgbClr val="17375e"/>
                </a:solidFill>
                <a:latin typeface="Arial"/>
                <a:ea typeface="Microsoft YaHei"/>
              </a:rPr>
              <a:t>IV.</a:t>
            </a:r>
            <a:r>
              <a:rPr b="1" lang="pl-PL" sz="1800" spc="-1" strike="noStrike">
                <a:solidFill>
                  <a:srgbClr val="17375e"/>
                </a:solidFill>
                <a:latin typeface="Arial"/>
                <a:ea typeface="Microsoft YaHei"/>
              </a:rPr>
              <a:t>	</a:t>
            </a:r>
            <a:r>
              <a:rPr b="1" lang="pl-PL" sz="1800" spc="-1" strike="noStrike">
                <a:solidFill>
                  <a:srgbClr val="17375e"/>
                </a:solidFill>
                <a:latin typeface="Arial"/>
                <a:ea typeface="Microsoft YaHei"/>
              </a:rPr>
              <a:t>Zapewnienie optymalnych warunków pełnienia służby/pracy .</a:t>
            </a:r>
            <a:endParaRPr b="0" lang="pl-PL" sz="1800" spc="-1" strike="noStrike">
              <a:latin typeface="Arial"/>
            </a:endParaRPr>
          </a:p>
          <a:p>
            <a:pPr marL="512640" indent="-512640">
              <a:lnSpc>
                <a:spcPct val="150000"/>
              </a:lnSpc>
              <a:spcBef>
                <a:spcPts val="400"/>
              </a:spcBef>
              <a:buNone/>
              <a:tabLst>
                <a:tab algn="l" pos="0"/>
              </a:tabLst>
            </a:pPr>
            <a:endParaRPr b="0" lang="pl-PL" sz="1800" spc="-1" strike="noStrike">
              <a:latin typeface="Arial"/>
            </a:endParaRPr>
          </a:p>
          <a:p>
            <a:pPr marL="512640" indent="-512640">
              <a:lnSpc>
                <a:spcPct val="150000"/>
              </a:lnSpc>
              <a:spcBef>
                <a:spcPts val="400"/>
              </a:spcBef>
              <a:buNone/>
              <a:tabLst>
                <a:tab algn="l" pos="0"/>
              </a:tabLst>
            </a:pPr>
            <a:endParaRPr b="0" lang="pl-PL" sz="1800" spc="-1" strike="noStrike">
              <a:latin typeface="Arial"/>
            </a:endParaRPr>
          </a:p>
          <a:p>
            <a:pPr marL="512640" indent="-512640">
              <a:lnSpc>
                <a:spcPct val="150000"/>
              </a:lnSpc>
              <a:spcBef>
                <a:spcPts val="400"/>
              </a:spcBef>
              <a:buNone/>
              <a:tabLst>
                <a:tab algn="l" pos="0"/>
              </a:tabLst>
            </a:pPr>
            <a:endParaRPr b="0" lang="pl-PL" sz="1800" spc="-1" strike="noStrike">
              <a:latin typeface="Arial"/>
            </a:endParaRPr>
          </a:p>
          <a:p>
            <a:pPr marL="512640" indent="-512640">
              <a:lnSpc>
                <a:spcPct val="150000"/>
              </a:lnSpc>
              <a:spcBef>
                <a:spcPts val="400"/>
              </a:spcBef>
              <a:buNone/>
              <a:tabLst>
                <a:tab algn="l" pos="0"/>
              </a:tabLst>
            </a:pP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244" name="Text Box 1"/>
          <p:cNvSpPr/>
          <p:nvPr/>
        </p:nvSpPr>
        <p:spPr>
          <a:xfrm>
            <a:off x="1332000" y="2924280"/>
            <a:ext cx="6408000" cy="763920"/>
          </a:xfrm>
          <a:prstGeom prst="rect">
            <a:avLst/>
          </a:prstGeom>
          <a:noFill/>
          <a:ln w="0">
            <a:noFill/>
          </a:ln>
        </p:spPr>
        <p:style>
          <a:lnRef idx="0"/>
          <a:fillRef idx="0"/>
          <a:effectRef idx="0"/>
          <a:fontRef idx="minor"/>
        </p:style>
        <p:txBody>
          <a:bodyPr lIns="90000" rIns="90000" tIns="46800" bIns="46800" anchor="t">
            <a:spAutoFit/>
          </a:bodyPr>
          <a:p>
            <a:pP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4400" spc="-1" strike="noStrike">
                <a:solidFill>
                  <a:srgbClr val="000000"/>
                </a:solidFill>
                <a:latin typeface="Garamond"/>
                <a:ea typeface="Lucida Sans Unicode"/>
              </a:rPr>
              <a:t>DZIĘKUJĘ ZA UWAGĘ</a:t>
            </a:r>
            <a:endParaRPr b="0" lang="pl-PL" sz="4400" spc="-1" strike="noStrike">
              <a:latin typeface="Arial"/>
            </a:endParaRPr>
          </a:p>
        </p:txBody>
      </p:sp>
      <p:pic>
        <p:nvPicPr>
          <p:cNvPr id="245" name="Picture 1" descr=""/>
          <p:cNvPicPr/>
          <p:nvPr/>
        </p:nvPicPr>
        <p:blipFill>
          <a:blip r:embed="rId1"/>
          <a:stretch/>
        </p:blipFill>
        <p:spPr>
          <a:xfrm>
            <a:off x="0" y="0"/>
            <a:ext cx="2293200" cy="837360"/>
          </a:xfrm>
          <a:prstGeom prst="rect">
            <a:avLst/>
          </a:prstGeom>
          <a:ln w="0">
            <a:noFill/>
          </a:ln>
        </p:spPr>
      </p:pic>
      <p:sp>
        <p:nvSpPr>
          <p:cNvPr id="246"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134" name="Text Box 1"/>
          <p:cNvSpPr/>
          <p:nvPr/>
        </p:nvSpPr>
        <p:spPr>
          <a:xfrm>
            <a:off x="685800" y="595440"/>
            <a:ext cx="7771680" cy="5118840"/>
          </a:xfrm>
          <a:prstGeom prst="rect">
            <a:avLst/>
          </a:prstGeom>
          <a:noFill/>
          <a:ln w="0">
            <a:noFill/>
          </a:ln>
        </p:spPr>
        <p:style>
          <a:lnRef idx="0"/>
          <a:fillRef idx="0"/>
          <a:effectRef idx="0"/>
          <a:fontRef idx="minor"/>
        </p:style>
        <p:txBody>
          <a:bodyPr lIns="90000" rIns="90000" tIns="46800" bIns="46800" anchor="b"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6000" spc="-1" strike="noStrike">
                <a:solidFill>
                  <a:srgbClr val="1c49a4"/>
                </a:solidFill>
                <a:latin typeface="Garamond"/>
                <a:ea typeface="Lucida Sans Unicode"/>
              </a:rPr>
              <a:t>STAN BEZPIECZEŃSTWA POWIATU SANOCKIEGO </a:t>
            </a:r>
            <a:br/>
            <a:r>
              <a:rPr b="1" lang="pl-PL" sz="6000" spc="-1" strike="noStrike">
                <a:solidFill>
                  <a:srgbClr val="1c49a4"/>
                </a:solidFill>
                <a:latin typeface="Garamond"/>
                <a:ea typeface="Lucida Sans Unicode"/>
              </a:rPr>
              <a:t>W 2024 ROKU</a:t>
            </a:r>
            <a:endParaRPr b="0" lang="pl-PL" sz="6000" spc="-1" strike="noStrike">
              <a:latin typeface="Arial"/>
            </a:endParaRPr>
          </a:p>
        </p:txBody>
      </p:sp>
      <p:pic>
        <p:nvPicPr>
          <p:cNvPr id="135" name="Picture 1" descr=""/>
          <p:cNvPicPr/>
          <p:nvPr/>
        </p:nvPicPr>
        <p:blipFill>
          <a:blip r:embed="rId1"/>
          <a:stretch/>
        </p:blipFill>
        <p:spPr>
          <a:xfrm>
            <a:off x="0" y="0"/>
            <a:ext cx="2293200" cy="837360"/>
          </a:xfrm>
          <a:prstGeom prst="rect">
            <a:avLst/>
          </a:prstGeom>
          <a:ln w="0">
            <a:noFill/>
          </a:ln>
        </p:spPr>
      </p:pic>
      <p:sp>
        <p:nvSpPr>
          <p:cNvPr id="136"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babed6"/>
        </a:solidFill>
      </p:bgPr>
    </p:bg>
    <p:spTree>
      <p:nvGrpSpPr>
        <p:cNvPr id="1" name=""/>
        <p:cNvGrpSpPr/>
        <p:nvPr/>
      </p:nvGrpSpPr>
      <p:grpSpPr>
        <a:xfrm>
          <a:off x="0" y="0"/>
          <a:ext cx="0" cy="0"/>
          <a:chOff x="0" y="0"/>
          <a:chExt cx="0" cy="0"/>
        </a:xfrm>
      </p:grpSpPr>
      <p:sp>
        <p:nvSpPr>
          <p:cNvPr id="137" name="Text Box 1"/>
          <p:cNvSpPr/>
          <p:nvPr/>
        </p:nvSpPr>
        <p:spPr>
          <a:xfrm>
            <a:off x="457200" y="692640"/>
            <a:ext cx="8228880" cy="122328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3400" spc="-1" strike="noStrike">
                <a:solidFill>
                  <a:srgbClr val="002060"/>
                </a:solidFill>
                <a:latin typeface="Arial"/>
                <a:ea typeface="Lucida Sans Unicode"/>
              </a:rPr>
              <a:t>Dane ogólne</a:t>
            </a:r>
            <a:endParaRPr b="0" lang="pl-PL" sz="3400" spc="-1" strike="noStrike">
              <a:latin typeface="Arial"/>
            </a:endParaRPr>
          </a:p>
        </p:txBody>
      </p:sp>
      <p:sp>
        <p:nvSpPr>
          <p:cNvPr id="138" name="Text Box 2"/>
          <p:cNvSpPr/>
          <p:nvPr/>
        </p:nvSpPr>
        <p:spPr>
          <a:xfrm>
            <a:off x="230040" y="1619280"/>
            <a:ext cx="8456040" cy="4494960"/>
          </a:xfrm>
          <a:prstGeom prst="rect">
            <a:avLst/>
          </a:prstGeom>
          <a:noFill/>
          <a:ln w="0">
            <a:noFill/>
          </a:ln>
        </p:spPr>
        <p:style>
          <a:lnRef idx="0"/>
          <a:fillRef idx="0"/>
          <a:effectRef idx="0"/>
          <a:fontRef idx="minor"/>
        </p:style>
        <p:txBody>
          <a:bodyPr lIns="90000" rIns="90000" tIns="46800" bIns="46800" anchor="t">
            <a:noAutofit/>
          </a:bodyPr>
          <a:p>
            <a:pPr algn="just">
              <a:lnSpc>
                <a:spcPct val="150000"/>
              </a:lnSpc>
              <a:spcBef>
                <a:spcPts val="799"/>
              </a:spcBef>
              <a:buNone/>
              <a:tabLst>
                <a:tab algn="l" pos="0"/>
              </a:tabLst>
            </a:pPr>
            <a:r>
              <a:rPr b="0" lang="pl-PL" sz="2900" spc="-1" strike="noStrike">
                <a:solidFill>
                  <a:srgbClr val="000000"/>
                </a:solidFill>
                <a:latin typeface="Arial"/>
                <a:ea typeface="Lucida Sans Unicode"/>
              </a:rPr>
              <a:t>W 2024 roku na terenie powiatu sanockiego stwierdzonych zostało </a:t>
            </a:r>
            <a:r>
              <a:rPr b="1" lang="pl-PL" sz="2900" spc="-1" strike="noStrike">
                <a:solidFill>
                  <a:srgbClr val="000000"/>
                </a:solidFill>
                <a:latin typeface="Arial"/>
                <a:ea typeface="Lucida Sans Unicode"/>
              </a:rPr>
              <a:t>1010 </a:t>
            </a:r>
            <a:r>
              <a:rPr b="0" lang="pl-PL" sz="2900" spc="-1" strike="noStrike">
                <a:solidFill>
                  <a:srgbClr val="000000"/>
                </a:solidFill>
                <a:latin typeface="Arial"/>
                <a:ea typeface="Lucida Sans Unicode"/>
              </a:rPr>
              <a:t>przestępstw, czyli</a:t>
            </a:r>
            <a:br/>
            <a:r>
              <a:rPr b="0" lang="pl-PL" sz="2900" spc="-1" strike="noStrike">
                <a:solidFill>
                  <a:srgbClr val="000000"/>
                </a:solidFill>
                <a:latin typeface="Arial"/>
                <a:ea typeface="Lucida Sans Unicode"/>
              </a:rPr>
              <a:t>o </a:t>
            </a:r>
            <a:r>
              <a:rPr b="1" lang="pl-PL" sz="2900" spc="-1" strike="noStrike">
                <a:solidFill>
                  <a:srgbClr val="000000"/>
                </a:solidFill>
                <a:latin typeface="Arial"/>
                <a:ea typeface="Lucida Sans Unicode"/>
              </a:rPr>
              <a:t>466 mniej </a:t>
            </a:r>
            <a:r>
              <a:rPr b="0" lang="pl-PL" sz="2900" spc="-1" strike="noStrike">
                <a:solidFill>
                  <a:srgbClr val="000000"/>
                </a:solidFill>
                <a:latin typeface="Arial"/>
                <a:ea typeface="Lucida Sans Unicode"/>
              </a:rPr>
              <a:t>niż w roku poprzednim. W tej liczbie wykryto </a:t>
            </a:r>
            <a:r>
              <a:rPr b="1" lang="pl-PL" sz="2900" spc="-1" strike="noStrike">
                <a:solidFill>
                  <a:srgbClr val="000000"/>
                </a:solidFill>
                <a:latin typeface="Arial"/>
                <a:ea typeface="Lucida Sans Unicode"/>
              </a:rPr>
              <a:t>636 </a:t>
            </a:r>
            <a:r>
              <a:rPr b="0" lang="pl-PL" sz="2900" spc="-1" strike="noStrike">
                <a:solidFill>
                  <a:srgbClr val="000000"/>
                </a:solidFill>
                <a:latin typeface="Arial"/>
                <a:ea typeface="Lucida Sans Unicode"/>
              </a:rPr>
              <a:t>przestępstw, ustalając </a:t>
            </a:r>
            <a:r>
              <a:rPr b="1" lang="pl-PL" sz="2900" spc="-1" strike="noStrike">
                <a:solidFill>
                  <a:srgbClr val="000000"/>
                </a:solidFill>
                <a:latin typeface="Arial"/>
                <a:ea typeface="Lucida Sans Unicode"/>
              </a:rPr>
              <a:t>488 </a:t>
            </a:r>
            <a:r>
              <a:rPr b="0" lang="pl-PL" sz="2900" spc="-1" strike="noStrike">
                <a:solidFill>
                  <a:srgbClr val="000000"/>
                </a:solidFill>
                <a:latin typeface="Arial"/>
                <a:ea typeface="Lucida Sans Unicode"/>
              </a:rPr>
              <a:t>podejrzanych, w tym </a:t>
            </a:r>
            <a:r>
              <a:rPr b="1" lang="pl-PL" sz="2900" spc="-1" strike="noStrike">
                <a:solidFill>
                  <a:srgbClr val="000000"/>
                </a:solidFill>
                <a:latin typeface="Arial"/>
                <a:ea typeface="Lucida Sans Unicode"/>
              </a:rPr>
              <a:t>15 </a:t>
            </a:r>
            <a:r>
              <a:rPr b="0" lang="pl-PL" sz="2900" spc="-1" strike="noStrike">
                <a:solidFill>
                  <a:srgbClr val="000000"/>
                </a:solidFill>
                <a:latin typeface="Arial"/>
                <a:ea typeface="Lucida Sans Unicode"/>
              </a:rPr>
              <a:t>nieletnich. Wskaźnik wykrywalności osiągnięto na poziomie </a:t>
            </a:r>
            <a:r>
              <a:rPr b="1" lang="pl-PL" sz="2900" spc="-1" strike="noStrike">
                <a:solidFill>
                  <a:srgbClr val="000000"/>
                </a:solidFill>
                <a:latin typeface="Arial"/>
                <a:ea typeface="Lucida Sans Unicode"/>
              </a:rPr>
              <a:t>62,2%</a:t>
            </a:r>
            <a:r>
              <a:rPr b="0" lang="pl-PL" sz="2900" spc="-1" strike="noStrike">
                <a:solidFill>
                  <a:srgbClr val="000000"/>
                </a:solidFill>
                <a:latin typeface="Arial"/>
                <a:ea typeface="Lucida Sans Unicode"/>
              </a:rPr>
              <a:t>.</a:t>
            </a:r>
            <a:endParaRPr b="0" lang="pl-PL" sz="2900" spc="-1" strike="noStrike">
              <a:latin typeface="Arial"/>
            </a:endParaRPr>
          </a:p>
        </p:txBody>
      </p:sp>
      <p:pic>
        <p:nvPicPr>
          <p:cNvPr id="139" name="Picture 1" descr=""/>
          <p:cNvPicPr/>
          <p:nvPr/>
        </p:nvPicPr>
        <p:blipFill>
          <a:blip r:embed="rId1"/>
          <a:stretch/>
        </p:blipFill>
        <p:spPr>
          <a:xfrm>
            <a:off x="0" y="0"/>
            <a:ext cx="2293200" cy="837360"/>
          </a:xfrm>
          <a:prstGeom prst="rect">
            <a:avLst/>
          </a:prstGeom>
          <a:ln w="0">
            <a:noFill/>
          </a:ln>
        </p:spPr>
      </p:pic>
      <p:sp>
        <p:nvSpPr>
          <p:cNvPr id="140"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 Box 1"/>
          <p:cNvSpPr/>
          <p:nvPr/>
        </p:nvSpPr>
        <p:spPr>
          <a:xfrm>
            <a:off x="451800" y="704880"/>
            <a:ext cx="8228880" cy="122328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3400" spc="-1" strike="noStrike">
                <a:solidFill>
                  <a:srgbClr val="002060"/>
                </a:solidFill>
                <a:latin typeface="Arial"/>
                <a:ea typeface="Lucida Sans Unicode"/>
              </a:rPr>
              <a:t>Przestępstwa kryminalne</a:t>
            </a:r>
            <a:endParaRPr b="0" lang="pl-PL" sz="3400" spc="-1" strike="noStrike">
              <a:latin typeface="Arial"/>
            </a:endParaRPr>
          </a:p>
        </p:txBody>
      </p:sp>
      <p:sp>
        <p:nvSpPr>
          <p:cNvPr id="142" name="Text Box 2"/>
          <p:cNvSpPr/>
          <p:nvPr/>
        </p:nvSpPr>
        <p:spPr>
          <a:xfrm>
            <a:off x="230040" y="1619280"/>
            <a:ext cx="8456040" cy="4494960"/>
          </a:xfrm>
          <a:prstGeom prst="rect">
            <a:avLst/>
          </a:prstGeom>
          <a:noFill/>
          <a:ln w="0">
            <a:noFill/>
          </a:ln>
        </p:spPr>
        <p:style>
          <a:lnRef idx="0"/>
          <a:fillRef idx="0"/>
          <a:effectRef idx="0"/>
          <a:fontRef idx="minor"/>
        </p:style>
        <p:txBody>
          <a:bodyPr lIns="90000" rIns="90000" tIns="46800" bIns="46800" anchor="t">
            <a:noAutofit/>
          </a:bodyPr>
          <a:p>
            <a:pPr algn="just">
              <a:lnSpc>
                <a:spcPct val="150000"/>
              </a:lnSpc>
              <a:spcBef>
                <a:spcPts val="799"/>
              </a:spcBef>
              <a:buNone/>
              <a:tabLst>
                <a:tab algn="l" pos="0"/>
              </a:tabLst>
            </a:pPr>
            <a:r>
              <a:rPr b="0" lang="pl-PL" sz="2900" spc="-1" strike="noStrike">
                <a:solidFill>
                  <a:srgbClr val="000000"/>
                </a:solidFill>
                <a:latin typeface="Arial"/>
                <a:ea typeface="Lucida Sans Unicode"/>
              </a:rPr>
              <a:t>W 2024 roku na terenie powiatu sanockiego stwierdzonych zostało </a:t>
            </a:r>
            <a:r>
              <a:rPr b="1" lang="pl-PL" sz="2900" spc="-1" strike="noStrike">
                <a:solidFill>
                  <a:srgbClr val="000000"/>
                </a:solidFill>
                <a:latin typeface="Arial"/>
                <a:ea typeface="Lucida Sans Unicode"/>
              </a:rPr>
              <a:t>530 </a:t>
            </a:r>
            <a:r>
              <a:rPr b="0" lang="pl-PL" sz="2900" spc="-1" strike="noStrike">
                <a:solidFill>
                  <a:srgbClr val="000000"/>
                </a:solidFill>
                <a:latin typeface="Arial"/>
                <a:ea typeface="Lucida Sans Unicode"/>
              </a:rPr>
              <a:t>przestępstw kryminalnych. W tej liczbie wykryto </a:t>
            </a:r>
            <a:r>
              <a:rPr b="1" lang="pl-PL" sz="2900" spc="-1" strike="noStrike">
                <a:solidFill>
                  <a:srgbClr val="000000"/>
                </a:solidFill>
                <a:latin typeface="Arial"/>
                <a:ea typeface="Lucida Sans Unicode"/>
              </a:rPr>
              <a:t>379 </a:t>
            </a:r>
            <a:r>
              <a:rPr b="0" lang="pl-PL" sz="2900" spc="-1" strike="noStrike">
                <a:solidFill>
                  <a:srgbClr val="000000"/>
                </a:solidFill>
                <a:latin typeface="Arial"/>
                <a:ea typeface="Lucida Sans Unicode"/>
              </a:rPr>
              <a:t>przestępstw, ustalając </a:t>
            </a:r>
            <a:r>
              <a:rPr b="1" lang="pl-PL" sz="2900" spc="-1" strike="noStrike">
                <a:solidFill>
                  <a:srgbClr val="000000"/>
                </a:solidFill>
                <a:latin typeface="Arial"/>
                <a:ea typeface="Lucida Sans Unicode"/>
              </a:rPr>
              <a:t>261 </a:t>
            </a:r>
            <a:r>
              <a:rPr b="0" lang="pl-PL" sz="2900" spc="-1" strike="noStrike">
                <a:solidFill>
                  <a:srgbClr val="000000"/>
                </a:solidFill>
                <a:latin typeface="Arial"/>
                <a:ea typeface="Lucida Sans Unicode"/>
              </a:rPr>
              <a:t>podejrzanych, w tym </a:t>
            </a:r>
            <a:r>
              <a:rPr b="1" lang="pl-PL" sz="2900" spc="-1" strike="noStrike">
                <a:solidFill>
                  <a:srgbClr val="000000"/>
                </a:solidFill>
                <a:latin typeface="Arial"/>
                <a:ea typeface="Lucida Sans Unicode"/>
              </a:rPr>
              <a:t>14 </a:t>
            </a:r>
            <a:r>
              <a:rPr b="0" lang="pl-PL" sz="2900" spc="-1" strike="noStrike">
                <a:solidFill>
                  <a:srgbClr val="000000"/>
                </a:solidFill>
                <a:latin typeface="Arial"/>
                <a:ea typeface="Lucida Sans Unicode"/>
              </a:rPr>
              <a:t>nieletnich. Wskaźnik wykrywalności osiągnięto na poziomie </a:t>
            </a:r>
            <a:r>
              <a:rPr b="1" lang="pl-PL" sz="2900" spc="-1" strike="noStrike">
                <a:solidFill>
                  <a:srgbClr val="000000"/>
                </a:solidFill>
                <a:latin typeface="Arial"/>
                <a:ea typeface="Lucida Sans Unicode"/>
              </a:rPr>
              <a:t>70,8%</a:t>
            </a:r>
            <a:r>
              <a:rPr b="0" lang="pl-PL" sz="2900" spc="-1" strike="noStrike">
                <a:solidFill>
                  <a:srgbClr val="000000"/>
                </a:solidFill>
                <a:latin typeface="Arial"/>
                <a:ea typeface="Lucida Sans Unicode"/>
              </a:rPr>
              <a:t>.</a:t>
            </a:r>
            <a:endParaRPr b="0" lang="pl-PL" sz="2900" spc="-1" strike="noStrike">
              <a:latin typeface="Arial"/>
            </a:endParaRPr>
          </a:p>
        </p:txBody>
      </p:sp>
      <p:pic>
        <p:nvPicPr>
          <p:cNvPr id="143" name="Picture 1" descr=""/>
          <p:cNvPicPr/>
          <p:nvPr/>
        </p:nvPicPr>
        <p:blipFill>
          <a:blip r:embed="rId1"/>
          <a:stretch/>
        </p:blipFill>
        <p:spPr>
          <a:xfrm>
            <a:off x="0" y="0"/>
            <a:ext cx="2293200" cy="837360"/>
          </a:xfrm>
          <a:prstGeom prst="rect">
            <a:avLst/>
          </a:prstGeom>
          <a:ln w="0">
            <a:noFill/>
          </a:ln>
        </p:spPr>
      </p:pic>
      <p:sp>
        <p:nvSpPr>
          <p:cNvPr id="144"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 Box 1"/>
          <p:cNvSpPr/>
          <p:nvPr/>
        </p:nvSpPr>
        <p:spPr>
          <a:xfrm>
            <a:off x="451800" y="704880"/>
            <a:ext cx="8228880" cy="122328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3400" spc="-1" strike="noStrike">
                <a:solidFill>
                  <a:srgbClr val="002060"/>
                </a:solidFill>
                <a:latin typeface="Arial"/>
                <a:ea typeface="Lucida Sans Unicode"/>
              </a:rPr>
              <a:t>Przestępstwa 17x7</a:t>
            </a:r>
            <a:endParaRPr b="0" lang="pl-PL" sz="3400" spc="-1" strike="noStrike">
              <a:latin typeface="Arial"/>
            </a:endParaRPr>
          </a:p>
        </p:txBody>
      </p:sp>
      <p:sp>
        <p:nvSpPr>
          <p:cNvPr id="146" name="Text Box 2"/>
          <p:cNvSpPr/>
          <p:nvPr/>
        </p:nvSpPr>
        <p:spPr>
          <a:xfrm>
            <a:off x="230040" y="1619280"/>
            <a:ext cx="8456040" cy="4494960"/>
          </a:xfrm>
          <a:prstGeom prst="rect">
            <a:avLst/>
          </a:prstGeom>
          <a:noFill/>
          <a:ln w="0">
            <a:noFill/>
          </a:ln>
        </p:spPr>
        <p:style>
          <a:lnRef idx="0"/>
          <a:fillRef idx="0"/>
          <a:effectRef idx="0"/>
          <a:fontRef idx="minor"/>
        </p:style>
        <p:txBody>
          <a:bodyPr lIns="90000" rIns="90000" tIns="46800" bIns="46800" anchor="t">
            <a:noAutofit/>
          </a:bodyPr>
          <a:p>
            <a:pPr algn="just">
              <a:lnSpc>
                <a:spcPct val="150000"/>
              </a:lnSpc>
              <a:spcBef>
                <a:spcPts val="799"/>
              </a:spcBef>
              <a:buNone/>
              <a:tabLst>
                <a:tab algn="l" pos="0"/>
              </a:tabLst>
            </a:pPr>
            <a:r>
              <a:rPr b="0" lang="pl-PL" sz="2900" spc="-1" strike="noStrike">
                <a:solidFill>
                  <a:srgbClr val="000000"/>
                </a:solidFill>
                <a:latin typeface="Arial"/>
                <a:ea typeface="Lucida Sans Unicode"/>
              </a:rPr>
              <a:t>W 2024 roku na terenie powiatu sanockiego stwierdzonych zostało </a:t>
            </a:r>
            <a:r>
              <a:rPr b="1" lang="pl-PL" sz="2900" spc="-1" strike="noStrike">
                <a:solidFill>
                  <a:srgbClr val="000000"/>
                </a:solidFill>
                <a:latin typeface="Arial"/>
                <a:ea typeface="Lucida Sans Unicode"/>
              </a:rPr>
              <a:t>237 </a:t>
            </a:r>
            <a:r>
              <a:rPr b="0" lang="pl-PL" sz="2900" spc="-1" strike="noStrike">
                <a:solidFill>
                  <a:srgbClr val="000000"/>
                </a:solidFill>
                <a:latin typeface="Arial"/>
                <a:ea typeface="Lucida Sans Unicode"/>
              </a:rPr>
              <a:t>przestępstw kryminalnych. W tej liczbie wykryto </a:t>
            </a:r>
            <a:r>
              <a:rPr b="1" lang="pl-PL" sz="2900" spc="-1" strike="noStrike">
                <a:solidFill>
                  <a:srgbClr val="000000"/>
                </a:solidFill>
                <a:latin typeface="Arial"/>
                <a:ea typeface="Lucida Sans Unicode"/>
              </a:rPr>
              <a:t>137 </a:t>
            </a:r>
            <a:r>
              <a:rPr b="0" lang="pl-PL" sz="2900" spc="-1" strike="noStrike">
                <a:solidFill>
                  <a:srgbClr val="000000"/>
                </a:solidFill>
                <a:latin typeface="Arial"/>
                <a:ea typeface="Lucida Sans Unicode"/>
              </a:rPr>
              <a:t>przestępstw, ustalając </a:t>
            </a:r>
            <a:r>
              <a:rPr b="1" lang="pl-PL" sz="2900" spc="-1" strike="noStrike">
                <a:solidFill>
                  <a:srgbClr val="000000"/>
                </a:solidFill>
                <a:latin typeface="Arial"/>
                <a:ea typeface="Lucida Sans Unicode"/>
              </a:rPr>
              <a:t>93 </a:t>
            </a:r>
            <a:r>
              <a:rPr b="0" lang="pl-PL" sz="2900" spc="-1" strike="noStrike">
                <a:solidFill>
                  <a:srgbClr val="000000"/>
                </a:solidFill>
                <a:latin typeface="Arial"/>
                <a:ea typeface="Lucida Sans Unicode"/>
              </a:rPr>
              <a:t>podejrzanych, w tym</a:t>
            </a:r>
            <a:br/>
            <a:r>
              <a:rPr b="1" lang="pl-PL" sz="2900" spc="-1" strike="noStrike">
                <a:solidFill>
                  <a:srgbClr val="000000"/>
                </a:solidFill>
                <a:latin typeface="Arial"/>
                <a:ea typeface="Lucida Sans Unicode"/>
              </a:rPr>
              <a:t>2 </a:t>
            </a:r>
            <a:r>
              <a:rPr b="0" lang="pl-PL" sz="2900" spc="-1" strike="noStrike">
                <a:solidFill>
                  <a:srgbClr val="000000"/>
                </a:solidFill>
                <a:latin typeface="Arial"/>
                <a:ea typeface="Lucida Sans Unicode"/>
              </a:rPr>
              <a:t>nieletnich. Wskaźnik wykrywalności osiągnięto na poziomie </a:t>
            </a:r>
            <a:r>
              <a:rPr b="1" lang="pl-PL" sz="2900" spc="-1" strike="noStrike">
                <a:solidFill>
                  <a:srgbClr val="000000"/>
                </a:solidFill>
                <a:latin typeface="Arial"/>
                <a:ea typeface="Lucida Sans Unicode"/>
              </a:rPr>
              <a:t>56,8%</a:t>
            </a:r>
            <a:r>
              <a:rPr b="0" lang="pl-PL" sz="2900" spc="-1" strike="noStrike">
                <a:solidFill>
                  <a:srgbClr val="000000"/>
                </a:solidFill>
                <a:latin typeface="Arial"/>
                <a:ea typeface="Lucida Sans Unicode"/>
              </a:rPr>
              <a:t>.</a:t>
            </a:r>
            <a:endParaRPr b="0" lang="pl-PL" sz="2900" spc="-1" strike="noStrike">
              <a:latin typeface="Arial"/>
            </a:endParaRPr>
          </a:p>
        </p:txBody>
      </p:sp>
      <p:pic>
        <p:nvPicPr>
          <p:cNvPr id="147" name="Picture 1" descr=""/>
          <p:cNvPicPr/>
          <p:nvPr/>
        </p:nvPicPr>
        <p:blipFill>
          <a:blip r:embed="rId1"/>
          <a:stretch/>
        </p:blipFill>
        <p:spPr>
          <a:xfrm>
            <a:off x="0" y="0"/>
            <a:ext cx="2293200" cy="837360"/>
          </a:xfrm>
          <a:prstGeom prst="rect">
            <a:avLst/>
          </a:prstGeom>
          <a:ln w="0">
            <a:noFill/>
          </a:ln>
        </p:spPr>
      </p:pic>
      <p:sp>
        <p:nvSpPr>
          <p:cNvPr id="148"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 Box 1"/>
          <p:cNvSpPr/>
          <p:nvPr/>
        </p:nvSpPr>
        <p:spPr>
          <a:xfrm>
            <a:off x="451800" y="704880"/>
            <a:ext cx="8228880" cy="1223280"/>
          </a:xfrm>
          <a:prstGeom prst="rect">
            <a:avLst/>
          </a:prstGeom>
          <a:noFill/>
          <a:ln w="0">
            <a:noFill/>
          </a:ln>
        </p:spPr>
        <p:style>
          <a:lnRef idx="0"/>
          <a:fillRef idx="0"/>
          <a:effectRef idx="0"/>
          <a:fontRef idx="minor"/>
        </p:style>
        <p:txBody>
          <a:bodyPr lIns="90000" rIns="90000" tIns="46800" bIns="46800" anchor="ctr" anchorCtr="1">
            <a:noAutofit/>
          </a:bodyPr>
          <a:p>
            <a:pPr algn="ctr">
              <a:lnSpc>
                <a:spcPct val="100000"/>
              </a:lnSpc>
              <a:buNone/>
              <a:tabLst>
                <a:tab algn="l" pos="0"/>
                <a:tab algn="l" pos="447840"/>
                <a:tab algn="l" pos="896760"/>
                <a:tab algn="l" pos="1346040"/>
                <a:tab algn="l" pos="1795320"/>
                <a:tab algn="l" pos="2244600"/>
                <a:tab algn="l" pos="2693880"/>
                <a:tab algn="l" pos="3143160"/>
                <a:tab algn="l" pos="3592440"/>
                <a:tab algn="l" pos="4041720"/>
                <a:tab algn="l" pos="4491000"/>
                <a:tab algn="l" pos="4940280"/>
                <a:tab algn="l" pos="5389560"/>
                <a:tab algn="l" pos="5838840"/>
                <a:tab algn="l" pos="6288120"/>
                <a:tab algn="l" pos="6737400"/>
                <a:tab algn="l" pos="7186680"/>
                <a:tab algn="l" pos="7635960"/>
                <a:tab algn="l" pos="8085240"/>
                <a:tab algn="l" pos="8534520"/>
                <a:tab algn="l" pos="8983800"/>
              </a:tabLst>
            </a:pPr>
            <a:r>
              <a:rPr b="1" lang="pl-PL" sz="3400" spc="-1" strike="noStrike">
                <a:solidFill>
                  <a:srgbClr val="002060"/>
                </a:solidFill>
                <a:latin typeface="Arial"/>
                <a:ea typeface="Lucida Sans Unicode"/>
              </a:rPr>
              <a:t>Przestępstwa gospodarcze</a:t>
            </a:r>
            <a:endParaRPr b="0" lang="pl-PL" sz="3400" spc="-1" strike="noStrike">
              <a:latin typeface="Arial"/>
            </a:endParaRPr>
          </a:p>
        </p:txBody>
      </p:sp>
      <p:sp>
        <p:nvSpPr>
          <p:cNvPr id="150" name="Text Box 2"/>
          <p:cNvSpPr/>
          <p:nvPr/>
        </p:nvSpPr>
        <p:spPr>
          <a:xfrm>
            <a:off x="230040" y="1619280"/>
            <a:ext cx="8456040" cy="4494960"/>
          </a:xfrm>
          <a:prstGeom prst="rect">
            <a:avLst/>
          </a:prstGeom>
          <a:noFill/>
          <a:ln w="0">
            <a:noFill/>
          </a:ln>
        </p:spPr>
        <p:style>
          <a:lnRef idx="0"/>
          <a:fillRef idx="0"/>
          <a:effectRef idx="0"/>
          <a:fontRef idx="minor"/>
        </p:style>
        <p:txBody>
          <a:bodyPr lIns="90000" rIns="90000" tIns="46800" bIns="46800" anchor="t">
            <a:noAutofit/>
          </a:bodyPr>
          <a:p>
            <a:pPr algn="just">
              <a:lnSpc>
                <a:spcPct val="150000"/>
              </a:lnSpc>
              <a:spcBef>
                <a:spcPts val="799"/>
              </a:spcBef>
              <a:buNone/>
              <a:tabLst>
                <a:tab algn="l" pos="0"/>
              </a:tabLst>
            </a:pPr>
            <a:r>
              <a:rPr b="0" lang="pl-PL" sz="2900" spc="-1" strike="noStrike">
                <a:solidFill>
                  <a:srgbClr val="000000"/>
                </a:solidFill>
                <a:latin typeface="Arial"/>
                <a:ea typeface="Lucida Sans Unicode"/>
              </a:rPr>
              <a:t>W 2024 roku na terenie powiatu sanockiego stwierdzonych zostało </a:t>
            </a:r>
            <a:r>
              <a:rPr b="1" lang="pl-PL" sz="2900" spc="-1" strike="noStrike">
                <a:solidFill>
                  <a:srgbClr val="000000"/>
                </a:solidFill>
                <a:latin typeface="Arial"/>
                <a:ea typeface="Lucida Sans Unicode"/>
              </a:rPr>
              <a:t>294 </a:t>
            </a:r>
            <a:r>
              <a:rPr b="0" lang="pl-PL" sz="2900" spc="-1" strike="noStrike">
                <a:solidFill>
                  <a:srgbClr val="000000"/>
                </a:solidFill>
                <a:latin typeface="Arial"/>
                <a:ea typeface="Lucida Sans Unicode"/>
              </a:rPr>
              <a:t>przestępstw kryminalnych. W tej liczbie wykryto </a:t>
            </a:r>
            <a:r>
              <a:rPr b="1" lang="pl-PL" sz="2900" spc="-1" strike="noStrike">
                <a:solidFill>
                  <a:srgbClr val="000000"/>
                </a:solidFill>
                <a:latin typeface="Arial"/>
                <a:ea typeface="Lucida Sans Unicode"/>
              </a:rPr>
              <a:t>81 </a:t>
            </a:r>
            <a:r>
              <a:rPr b="0" lang="pl-PL" sz="2900" spc="-1" strike="noStrike">
                <a:solidFill>
                  <a:srgbClr val="000000"/>
                </a:solidFill>
                <a:latin typeface="Arial"/>
                <a:ea typeface="Lucida Sans Unicode"/>
              </a:rPr>
              <a:t>przestępstw, ustalając </a:t>
            </a:r>
            <a:r>
              <a:rPr b="1" lang="pl-PL" sz="2900" spc="-1" strike="noStrike">
                <a:solidFill>
                  <a:srgbClr val="000000"/>
                </a:solidFill>
                <a:latin typeface="Arial"/>
                <a:ea typeface="Lucida Sans Unicode"/>
              </a:rPr>
              <a:t>66 </a:t>
            </a:r>
            <a:r>
              <a:rPr b="0" lang="pl-PL" sz="2900" spc="-1" strike="noStrike">
                <a:solidFill>
                  <a:srgbClr val="000000"/>
                </a:solidFill>
                <a:latin typeface="Arial"/>
                <a:ea typeface="Lucida Sans Unicode"/>
              </a:rPr>
              <a:t>podejrzanych, w tym</a:t>
            </a:r>
            <a:br/>
            <a:r>
              <a:rPr b="1" lang="pl-PL" sz="2900" spc="-1" strike="noStrike">
                <a:solidFill>
                  <a:srgbClr val="000000"/>
                </a:solidFill>
                <a:latin typeface="Arial"/>
                <a:ea typeface="Lucida Sans Unicode"/>
              </a:rPr>
              <a:t>0 </a:t>
            </a:r>
            <a:r>
              <a:rPr b="0" lang="pl-PL" sz="2900" spc="-1" strike="noStrike">
                <a:solidFill>
                  <a:srgbClr val="000000"/>
                </a:solidFill>
                <a:latin typeface="Arial"/>
                <a:ea typeface="Lucida Sans Unicode"/>
              </a:rPr>
              <a:t>nieletnich. Wskaźnik wykrywalności osiągnięto na poziomie </a:t>
            </a:r>
            <a:r>
              <a:rPr b="1" lang="pl-PL" sz="2900" spc="-1" strike="noStrike">
                <a:solidFill>
                  <a:srgbClr val="000000"/>
                </a:solidFill>
                <a:latin typeface="Arial"/>
                <a:ea typeface="Lucida Sans Unicode"/>
              </a:rPr>
              <a:t>26,8%</a:t>
            </a:r>
            <a:r>
              <a:rPr b="0" lang="pl-PL" sz="2900" spc="-1" strike="noStrike">
                <a:solidFill>
                  <a:srgbClr val="000000"/>
                </a:solidFill>
                <a:latin typeface="Arial"/>
                <a:ea typeface="Lucida Sans Unicode"/>
              </a:rPr>
              <a:t>.</a:t>
            </a:r>
            <a:endParaRPr b="0" lang="pl-PL" sz="2900" spc="-1" strike="noStrike">
              <a:latin typeface="Arial"/>
            </a:endParaRPr>
          </a:p>
        </p:txBody>
      </p:sp>
      <p:pic>
        <p:nvPicPr>
          <p:cNvPr id="151" name="Picture 1" descr=""/>
          <p:cNvPicPr/>
          <p:nvPr/>
        </p:nvPicPr>
        <p:blipFill>
          <a:blip r:embed="rId1"/>
          <a:stretch/>
        </p:blipFill>
        <p:spPr>
          <a:xfrm>
            <a:off x="0" y="0"/>
            <a:ext cx="2293200" cy="837360"/>
          </a:xfrm>
          <a:prstGeom prst="rect">
            <a:avLst/>
          </a:prstGeom>
          <a:ln w="0">
            <a:noFill/>
          </a:ln>
        </p:spPr>
      </p:pic>
      <p:sp>
        <p:nvSpPr>
          <p:cNvPr id="152" name="Rectangle 2"/>
          <p:cNvSpPr/>
          <p:nvPr/>
        </p:nvSpPr>
        <p:spPr>
          <a:xfrm>
            <a:off x="2195640" y="0"/>
            <a:ext cx="6947640" cy="837360"/>
          </a:xfrm>
          <a:prstGeom prst="rect">
            <a:avLst/>
          </a:prstGeom>
          <a:solidFill>
            <a:srgbClr val="002056"/>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671400" y="1073160"/>
            <a:ext cx="7803000" cy="5688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1" lang="pl-PL" sz="3400" spc="-1" strike="noStrike">
                <a:solidFill>
                  <a:srgbClr val="002060"/>
                </a:solidFill>
                <a:latin typeface="Arial"/>
                <a:ea typeface="Lucida Sans Unicode"/>
              </a:rPr>
              <a:t>Narkotyki</a:t>
            </a:r>
            <a:endParaRPr b="0" lang="pl-PL" sz="3400" spc="-1" strike="noStrike">
              <a:latin typeface="Arial"/>
            </a:endParaRPr>
          </a:p>
        </p:txBody>
      </p:sp>
      <p:sp>
        <p:nvSpPr>
          <p:cNvPr id="154" name="CustomShape 2"/>
          <p:cNvSpPr/>
          <p:nvPr/>
        </p:nvSpPr>
        <p:spPr>
          <a:xfrm>
            <a:off x="671400" y="1917000"/>
            <a:ext cx="7803000" cy="4823640"/>
          </a:xfrm>
          <a:prstGeom prst="rect">
            <a:avLst/>
          </a:prstGeom>
          <a:noFill/>
          <a:ln w="0">
            <a:noFill/>
          </a:ln>
        </p:spPr>
        <p:style>
          <a:lnRef idx="0"/>
          <a:fillRef idx="0"/>
          <a:effectRef idx="0"/>
          <a:fontRef idx="minor"/>
        </p:style>
        <p:txBody>
          <a:bodyPr lIns="0" rIns="0" tIns="25560" bIns="0" anchor="t">
            <a:noAutofit/>
          </a:bodyPr>
          <a:p>
            <a:pPr marL="343080" indent="-317160" algn="ctr">
              <a:lnSpc>
                <a:spcPct val="100000"/>
              </a:lnSpc>
              <a:buNone/>
              <a:tabLst>
                <a:tab algn="l" pos="0"/>
              </a:tabLst>
            </a:pPr>
            <a:r>
              <a:rPr b="0" lang="pl-PL" sz="2900" spc="-1" strike="noStrike">
                <a:solidFill>
                  <a:srgbClr val="000000"/>
                </a:solidFill>
                <a:latin typeface="Arial"/>
                <a:ea typeface="Lucida Sans Unicode"/>
              </a:rPr>
              <a:t>W roku </a:t>
            </a:r>
            <a:r>
              <a:rPr b="1" lang="pl-PL" sz="2900" spc="-1" strike="noStrike">
                <a:solidFill>
                  <a:srgbClr val="000000"/>
                </a:solidFill>
                <a:latin typeface="Arial"/>
                <a:ea typeface="Lucida Sans Unicode"/>
              </a:rPr>
              <a:t>2024</a:t>
            </a:r>
            <a:r>
              <a:rPr b="0" lang="pl-PL" sz="2900" spc="-1" strike="noStrike">
                <a:solidFill>
                  <a:srgbClr val="000000"/>
                </a:solidFill>
                <a:latin typeface="Arial"/>
                <a:ea typeface="Lucida Sans Unicode"/>
              </a:rPr>
              <a:t> zostało zabezpieczonych </a:t>
            </a:r>
            <a:r>
              <a:rPr b="1" lang="pl-PL" sz="2900" spc="-1" strike="noStrike">
                <a:solidFill>
                  <a:srgbClr val="ff0000"/>
                </a:solidFill>
                <a:latin typeface="Arial"/>
                <a:ea typeface="Lucida Sans Unicode"/>
              </a:rPr>
              <a:t>1 243,6 </a:t>
            </a:r>
            <a:r>
              <a:rPr b="0" lang="pl-PL" sz="2900" spc="-1" strike="noStrike">
                <a:solidFill>
                  <a:srgbClr val="000000"/>
                </a:solidFill>
                <a:latin typeface="Arial"/>
                <a:ea typeface="Lucida Sans Unicode"/>
              </a:rPr>
              <a:t>gramy narkotyków z czego największą część stanowi:</a:t>
            </a:r>
            <a:endParaRPr b="0" lang="pl-PL" sz="2900" spc="-1" strike="noStrike">
              <a:latin typeface="Arial"/>
            </a:endParaRPr>
          </a:p>
          <a:p>
            <a:pPr marL="343080" indent="-317160">
              <a:lnSpc>
                <a:spcPct val="100000"/>
              </a:lnSpc>
              <a:buNone/>
              <a:tabLst>
                <a:tab algn="l" pos="0"/>
              </a:tabLst>
            </a:pPr>
            <a:r>
              <a:rPr b="0" lang="pl-PL" sz="2900" spc="-1" strike="noStrike">
                <a:solidFill>
                  <a:srgbClr val="ff0000"/>
                </a:solidFill>
                <a:latin typeface="Arial"/>
                <a:ea typeface="Lucida Sans Unicode"/>
              </a:rPr>
              <a:t>marihuana – 962,10 g </a:t>
            </a:r>
            <a:endParaRPr b="0" lang="pl-PL" sz="2900" spc="-1" strike="noStrike">
              <a:latin typeface="Arial"/>
            </a:endParaRPr>
          </a:p>
          <a:p>
            <a:pPr marL="343080" indent="-317160">
              <a:lnSpc>
                <a:spcPct val="100000"/>
              </a:lnSpc>
              <a:buNone/>
              <a:tabLst>
                <a:tab algn="l" pos="0"/>
              </a:tabLst>
            </a:pPr>
            <a:endParaRPr b="0" lang="pl-PL" sz="2900" spc="-1" strike="noStrike">
              <a:latin typeface="Arial"/>
            </a:endParaRPr>
          </a:p>
          <a:p>
            <a:pPr marL="343080" indent="-317160">
              <a:lnSpc>
                <a:spcPct val="100000"/>
              </a:lnSpc>
              <a:buNone/>
              <a:tabLst>
                <a:tab algn="l" pos="0"/>
              </a:tabLst>
            </a:pPr>
            <a:r>
              <a:rPr b="0" lang="pl-PL" sz="2900" spc="-1" strike="noStrike">
                <a:solidFill>
                  <a:srgbClr val="ff0000"/>
                </a:solidFill>
                <a:latin typeface="Arial"/>
                <a:ea typeface="Lucida Sans Unicode"/>
              </a:rPr>
              <a:t>MEFEDRON – 137,70 g</a:t>
            </a:r>
            <a:endParaRPr b="0" lang="pl-PL" sz="2900" spc="-1" strike="noStrike">
              <a:latin typeface="Arial"/>
            </a:endParaRPr>
          </a:p>
          <a:p>
            <a:pPr marL="343080" indent="-317160">
              <a:lnSpc>
                <a:spcPct val="100000"/>
              </a:lnSpc>
              <a:buNone/>
              <a:tabLst>
                <a:tab algn="l" pos="0"/>
              </a:tabLst>
            </a:pPr>
            <a:endParaRPr b="0" lang="pl-PL" sz="2900" spc="-1" strike="noStrike">
              <a:latin typeface="Arial"/>
            </a:endParaRPr>
          </a:p>
          <a:p>
            <a:pPr marL="343080" indent="-317160">
              <a:lnSpc>
                <a:spcPct val="100000"/>
              </a:lnSpc>
              <a:buNone/>
              <a:tabLst>
                <a:tab algn="l" pos="0"/>
              </a:tabLst>
            </a:pPr>
            <a:r>
              <a:rPr b="0" lang="pl-PL" sz="2900" spc="-1" strike="noStrike">
                <a:solidFill>
                  <a:srgbClr val="ff0000"/>
                </a:solidFill>
                <a:latin typeface="Arial"/>
                <a:ea typeface="Lucida Sans Unicode"/>
              </a:rPr>
              <a:t>KLOFEDRON – 99,70 g</a:t>
            </a:r>
            <a:endParaRPr b="0" lang="pl-PL" sz="2900" spc="-1" strike="noStrike">
              <a:latin typeface="Arial"/>
            </a:endParaRPr>
          </a:p>
          <a:p>
            <a:pPr marL="343080" indent="-317160">
              <a:lnSpc>
                <a:spcPct val="100000"/>
              </a:lnSpc>
              <a:buNone/>
              <a:tabLst>
                <a:tab algn="l" pos="0"/>
              </a:tabLst>
            </a:pPr>
            <a:endParaRPr b="0" lang="pl-PL" sz="2900" spc="-1" strike="noStrike">
              <a:latin typeface="Arial"/>
            </a:endParaRPr>
          </a:p>
          <a:p>
            <a:pPr marL="343080" indent="-317160">
              <a:lnSpc>
                <a:spcPct val="100000"/>
              </a:lnSpc>
              <a:buNone/>
              <a:tabLst>
                <a:tab algn="l" pos="0"/>
              </a:tabLst>
            </a:pPr>
            <a:r>
              <a:rPr b="0" lang="pl-PL" sz="2900" spc="-1" strike="noStrike">
                <a:solidFill>
                  <a:srgbClr val="000000"/>
                </a:solidFill>
                <a:latin typeface="Arial"/>
                <a:ea typeface="Lucida Sans Unicode"/>
              </a:rPr>
              <a:t>Ponadto zabezpieczono </a:t>
            </a:r>
            <a:r>
              <a:rPr b="1" lang="pl-PL" sz="2900" spc="-1" strike="noStrike">
                <a:solidFill>
                  <a:srgbClr val="ff0000"/>
                </a:solidFill>
                <a:latin typeface="Arial"/>
                <a:ea typeface="Lucida Sans Unicode"/>
              </a:rPr>
              <a:t>22 szt. LSD</a:t>
            </a:r>
            <a:r>
              <a:rPr b="0" lang="pl-PL" sz="2900" spc="-1" strike="noStrike">
                <a:solidFill>
                  <a:srgbClr val="ff0000"/>
                </a:solidFill>
                <a:latin typeface="Arial"/>
                <a:ea typeface="Lucida Sans Unicode"/>
              </a:rPr>
              <a:t>.</a:t>
            </a:r>
            <a:endParaRPr b="0" lang="pl-PL" sz="2900" spc="-1" strike="noStrike">
              <a:latin typeface="Arial"/>
            </a:endParaRPr>
          </a:p>
          <a:p>
            <a:pPr marL="343080" indent="-317160">
              <a:lnSpc>
                <a:spcPct val="100000"/>
              </a:lnSpc>
              <a:buNone/>
              <a:tabLst>
                <a:tab algn="l" pos="0"/>
              </a:tabLst>
            </a:pPr>
            <a:endParaRPr b="0" lang="pl-PL" sz="2900" spc="-1" strike="noStrike">
              <a:latin typeface="Arial"/>
            </a:endParaRPr>
          </a:p>
          <a:p>
            <a:pPr marL="343080" indent="-317160">
              <a:lnSpc>
                <a:spcPct val="100000"/>
              </a:lnSpc>
              <a:buNone/>
              <a:tabLst>
                <a:tab algn="l" pos="0"/>
              </a:tabLst>
            </a:pPr>
            <a:endParaRPr b="0" lang="pl-PL" sz="2900" spc="-1" strike="noStrike">
              <a:latin typeface="Arial"/>
            </a:endParaRPr>
          </a:p>
          <a:p>
            <a:pPr marL="343080" indent="-317160" algn="ctr">
              <a:lnSpc>
                <a:spcPct val="100000"/>
              </a:lnSpc>
              <a:buNone/>
              <a:tabLst>
                <a:tab algn="l" pos="0"/>
              </a:tabLst>
            </a:pPr>
            <a:endParaRPr b="0" lang="pl-PL" sz="2900" spc="-1" strike="noStrike">
              <a:latin typeface="Arial"/>
            </a:endParaRPr>
          </a:p>
        </p:txBody>
      </p:sp>
      <p:pic>
        <p:nvPicPr>
          <p:cNvPr id="155" name="Picture 1" descr=""/>
          <p:cNvPicPr/>
          <p:nvPr/>
        </p:nvPicPr>
        <p:blipFill>
          <a:blip r:embed="rId1"/>
          <a:stretch/>
        </p:blipFill>
        <p:spPr>
          <a:xfrm>
            <a:off x="0" y="0"/>
            <a:ext cx="2292840" cy="837000"/>
          </a:xfrm>
          <a:prstGeom prst="rect">
            <a:avLst/>
          </a:prstGeom>
          <a:ln w="0">
            <a:noFill/>
          </a:ln>
        </p:spPr>
      </p:pic>
      <p:sp>
        <p:nvSpPr>
          <p:cNvPr id="156" name="CustomShape 3"/>
          <p:cNvSpPr/>
          <p:nvPr/>
        </p:nvSpPr>
        <p:spPr>
          <a:xfrm>
            <a:off x="2195640" y="0"/>
            <a:ext cx="6947280" cy="837000"/>
          </a:xfrm>
          <a:prstGeom prst="rect">
            <a:avLst/>
          </a:prstGeom>
          <a:solidFill>
            <a:srgbClr val="002056"/>
          </a:solidFill>
          <a:ln w="0">
            <a:noFill/>
          </a:ln>
        </p:spPr>
        <p:style>
          <a:lnRef idx="0"/>
          <a:fillRef idx="0"/>
          <a:effectRef idx="0"/>
          <a:fontRef idx="minor"/>
        </p:style>
      </p:sp>
      <p:pic>
        <p:nvPicPr>
          <p:cNvPr id="157" name="Picture 2" descr=""/>
          <p:cNvPicPr/>
          <p:nvPr/>
        </p:nvPicPr>
        <p:blipFill>
          <a:blip r:embed="rId2"/>
          <a:stretch/>
        </p:blipFill>
        <p:spPr>
          <a:xfrm>
            <a:off x="5838840" y="3285000"/>
            <a:ext cx="2628360" cy="1742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20731</TotalTime>
  <Application>LibreOffice/7.2.5.2$Windows_X86_64 LibreOffice_project/499f9727c189e6ef3471021d6132d4c694f357e5</Application>
  <AppVersion>15.0000</AppVersion>
  <Words>1560</Words>
  <Paragraphs>354</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1601-01-01T00:00:00Z</dcterms:created>
  <dc:creator>Krystian</dc:creator>
  <dc:description/>
  <dc:language>pl-PL</dc:language>
  <cp:lastModifiedBy/>
  <cp:lastPrinted>2025-02-26T10:07:34Z</cp:lastPrinted>
  <dcterms:modified xsi:type="dcterms:W3CDTF">2025-03-17T10:04:24Z</dcterms:modified>
  <cp:revision>239</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29</vt:i4>
  </property>
  <property fmtid="{D5CDD505-2E9C-101B-9397-08002B2CF9AE}" pid="3" name="PresentationFormat">
    <vt:lpwstr>Pokaz na ekranie (4:3)</vt:lpwstr>
  </property>
  <property fmtid="{D5CDD505-2E9C-101B-9397-08002B2CF9AE}" pid="4" name="Slides">
    <vt:i4>32</vt:i4>
  </property>
  <property fmtid="{D5CDD505-2E9C-101B-9397-08002B2CF9AE}" pid="5" name="Version">
    <vt:i4>1</vt:i4>
  </property>
</Properties>
</file>